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10" r:id="rId54"/>
    <p:sldId id="309" r:id="rId55"/>
    <p:sldId id="308" r:id="rId56"/>
  </p:sldIdLst>
  <p:sldSz cx="12192000" cy="6858000"/>
  <p:notesSz cx="6858000" cy="9144000"/>
  <p:embeddedFontLst>
    <p:embeddedFont>
      <p:font typeface="Open Sans" panose="020B0606030504020204" pitchFamily="34" charset="0"/>
      <p:regular r:id="rId58"/>
      <p:bold r:id="rId59"/>
      <p:italic r:id="rId60"/>
      <p:boldItalic r:id="rId61"/>
    </p:embeddedFont>
    <p:embeddedFont>
      <p:font typeface="Poppins" panose="00000500000000000000" pitchFamily="2" charset="0"/>
      <p:regular r:id="rId62"/>
      <p:bold r:id="rId63"/>
      <p:italic r:id="rId64"/>
      <p:boldItalic r:id="rId65"/>
    </p:embeddedFont>
    <p:embeddedFont>
      <p:font typeface="Poppins Medium" panose="000006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B5zH97yJ5VJnUkCFDp1oV0P7h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Writing down your assumptions and claims and then trying to defend and support them can highlight those that are vague or wanting. In so doing, poorly constructed design ideas can be reformulated. Explicating people’s assumptions and claims about why they think something might be a good idea (or not) enables the design team as a whole to view multiple perspectives on the problem space and in so doing reveal conflicting and problematic ones. </a:t>
            </a:r>
            <a:endParaRPr dirty="0"/>
          </a:p>
          <a:p>
            <a:pPr marL="0" lvl="0" indent="0" algn="l" rtl="0">
              <a:spcBef>
                <a:spcPts val="0"/>
              </a:spcBef>
              <a:spcAft>
                <a:spcPts val="0"/>
              </a:spcAft>
              <a:buNone/>
            </a:pPr>
            <a:endParaRPr dirty="0"/>
          </a:p>
        </p:txBody>
      </p:sp>
      <p:sp>
        <p:nvSpPr>
          <p:cNvPr id="258" name="Google Shape;2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a:extLst>
            <a:ext uri="{FF2B5EF4-FFF2-40B4-BE49-F238E27FC236}">
              <a16:creationId xmlns:a16="http://schemas.microsoft.com/office/drawing/2014/main" id="{BAE97559-67FF-32CF-8C87-B286763D80CF}"/>
            </a:ext>
          </a:extLst>
        </p:cNvPr>
        <p:cNvGrpSpPr/>
        <p:nvPr/>
      </p:nvGrpSpPr>
      <p:grpSpPr>
        <a:xfrm>
          <a:off x="0" y="0"/>
          <a:ext cx="0" cy="0"/>
          <a:chOff x="0" y="0"/>
          <a:chExt cx="0" cy="0"/>
        </a:xfrm>
      </p:grpSpPr>
      <p:sp>
        <p:nvSpPr>
          <p:cNvPr id="595" name="Google Shape;595;p52:notes">
            <a:extLst>
              <a:ext uri="{FF2B5EF4-FFF2-40B4-BE49-F238E27FC236}">
                <a16:creationId xmlns:a16="http://schemas.microsoft.com/office/drawing/2014/main" id="{DD5E0A1E-45E7-8030-BFBB-D7BCC11C86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52:notes">
            <a:extLst>
              <a:ext uri="{FF2B5EF4-FFF2-40B4-BE49-F238E27FC236}">
                <a16:creationId xmlns:a16="http://schemas.microsoft.com/office/drawing/2014/main" id="{1DCC404E-2137-FA19-168E-718B13775FC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52:notes">
            <a:extLst>
              <a:ext uri="{FF2B5EF4-FFF2-40B4-BE49-F238E27FC236}">
                <a16:creationId xmlns:a16="http://schemas.microsoft.com/office/drawing/2014/main" id="{52868AE5-F447-3992-DCCC-7D8E4FB2523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3989079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a:extLst>
            <a:ext uri="{FF2B5EF4-FFF2-40B4-BE49-F238E27FC236}">
              <a16:creationId xmlns:a16="http://schemas.microsoft.com/office/drawing/2014/main" id="{29D75A80-3471-FB7C-4D0E-07A2ED391813}"/>
            </a:ext>
          </a:extLst>
        </p:cNvPr>
        <p:cNvGrpSpPr/>
        <p:nvPr/>
      </p:nvGrpSpPr>
      <p:grpSpPr>
        <a:xfrm>
          <a:off x="0" y="0"/>
          <a:ext cx="0" cy="0"/>
          <a:chOff x="0" y="0"/>
          <a:chExt cx="0" cy="0"/>
        </a:xfrm>
      </p:grpSpPr>
      <p:sp>
        <p:nvSpPr>
          <p:cNvPr id="595" name="Google Shape;595;p52:notes">
            <a:extLst>
              <a:ext uri="{FF2B5EF4-FFF2-40B4-BE49-F238E27FC236}">
                <a16:creationId xmlns:a16="http://schemas.microsoft.com/office/drawing/2014/main" id="{4FBB177F-FC12-AA86-26AB-8390ABDC82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52:notes">
            <a:extLst>
              <a:ext uri="{FF2B5EF4-FFF2-40B4-BE49-F238E27FC236}">
                <a16:creationId xmlns:a16="http://schemas.microsoft.com/office/drawing/2014/main" id="{E7DAC46B-211C-BFE3-611B-EE56248D1B9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52:notes">
            <a:extLst>
              <a:ext uri="{FF2B5EF4-FFF2-40B4-BE49-F238E27FC236}">
                <a16:creationId xmlns:a16="http://schemas.microsoft.com/office/drawing/2014/main" id="{376FAC3E-411B-3189-EF33-44CC3256B17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2595289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_03">
  <p:cSld name="Layout_03">
    <p:bg>
      <p:bgPr>
        <a:solidFill>
          <a:srgbClr val="C04C4C"/>
        </a:solidFill>
        <a:effectLst/>
      </p:bgPr>
    </p:bg>
    <p:spTree>
      <p:nvGrpSpPr>
        <p:cNvPr id="1" name="Shape 15"/>
        <p:cNvGrpSpPr/>
        <p:nvPr/>
      </p:nvGrpSpPr>
      <p:grpSpPr>
        <a:xfrm>
          <a:off x="0" y="0"/>
          <a:ext cx="0" cy="0"/>
          <a:chOff x="0" y="0"/>
          <a:chExt cx="0" cy="0"/>
        </a:xfrm>
      </p:grpSpPr>
      <p:sp>
        <p:nvSpPr>
          <p:cNvPr id="16" name="Google Shape;16;p55"/>
          <p:cNvSpPr/>
          <p:nvPr/>
        </p:nvSpPr>
        <p:spPr>
          <a:xfrm rot="-8100000">
            <a:off x="2009576" y="3640922"/>
            <a:ext cx="12148525" cy="10716021"/>
          </a:xfrm>
          <a:custGeom>
            <a:avLst/>
            <a:gdLst/>
            <a:ahLst/>
            <a:cxnLst/>
            <a:rect l="l" t="t" r="r" b="b"/>
            <a:pathLst>
              <a:path w="460" h="405" extrusionOk="0">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7" name="Google Shape;17;p55"/>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5"/>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 name="Google Shape;19;p55"/>
          <p:cNvSpPr/>
          <p:nvPr/>
        </p:nvSpPr>
        <p:spPr>
          <a:xfrm>
            <a:off x="7293428" y="0"/>
            <a:ext cx="4365171" cy="6858000"/>
          </a:xfrm>
          <a:prstGeom prst="rect">
            <a:avLst/>
          </a:prstGeom>
          <a:solidFill>
            <a:srgbClr val="F2F2F2"/>
          </a:solidFill>
          <a:ln>
            <a:noFill/>
          </a:ln>
          <a:effectLst>
            <a:outerShdw blurRad="431800" dist="508000" dir="7860000" algn="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grpSp>
        <p:nvGrpSpPr>
          <p:cNvPr id="20" name="Google Shape;20;p55"/>
          <p:cNvGrpSpPr/>
          <p:nvPr/>
        </p:nvGrpSpPr>
        <p:grpSpPr>
          <a:xfrm rot="10800000">
            <a:off x="9169016" y="6004017"/>
            <a:ext cx="613993" cy="75107"/>
            <a:chOff x="-1587" y="4763"/>
            <a:chExt cx="300037" cy="42862"/>
          </a:xfrm>
        </p:grpSpPr>
        <p:sp>
          <p:nvSpPr>
            <p:cNvPr id="21" name="Google Shape;21;p55"/>
            <p:cNvSpPr/>
            <p:nvPr/>
          </p:nvSpPr>
          <p:spPr>
            <a:xfrm>
              <a:off x="-1587"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22" name="Google Shape;22;p55"/>
            <p:cNvSpPr/>
            <p:nvPr/>
          </p:nvSpPr>
          <p:spPr>
            <a:xfrm>
              <a:off x="85725"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23" name="Google Shape;23;p55"/>
            <p:cNvSpPr/>
            <p:nvPr/>
          </p:nvSpPr>
          <p:spPr>
            <a:xfrm>
              <a:off x="171450"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24" name="Google Shape;24;p55"/>
            <p:cNvSpPr/>
            <p:nvPr/>
          </p:nvSpPr>
          <p:spPr>
            <a:xfrm>
              <a:off x="261938"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grpSp>
      <p:sp>
        <p:nvSpPr>
          <p:cNvPr id="25" name="Google Shape;25;p55"/>
          <p:cNvSpPr txBox="1">
            <a:spLocks noGrp="1"/>
          </p:cNvSpPr>
          <p:nvPr>
            <p:ph type="title"/>
          </p:nvPr>
        </p:nvSpPr>
        <p:spPr>
          <a:xfrm>
            <a:off x="326572" y="1388382"/>
            <a:ext cx="667294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Poppins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5"/>
          <p:cNvSpPr/>
          <p:nvPr/>
        </p:nvSpPr>
        <p:spPr>
          <a:xfrm rot="-5400000">
            <a:off x="5061976" y="2610139"/>
            <a:ext cx="12148525" cy="10716021"/>
          </a:xfrm>
          <a:custGeom>
            <a:avLst/>
            <a:gdLst/>
            <a:ahLst/>
            <a:cxnLst/>
            <a:rect l="l" t="t" r="r" b="b"/>
            <a:pathLst>
              <a:path w="460" h="405" extrusionOk="0">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blank_layout_02">
  <p:cSld name="2_blank_layout_02">
    <p:spTree>
      <p:nvGrpSpPr>
        <p:cNvPr id="1" name="Shape 96"/>
        <p:cNvGrpSpPr/>
        <p:nvPr/>
      </p:nvGrpSpPr>
      <p:grpSpPr>
        <a:xfrm>
          <a:off x="0" y="0"/>
          <a:ext cx="0" cy="0"/>
          <a:chOff x="0" y="0"/>
          <a:chExt cx="0" cy="0"/>
        </a:xfrm>
      </p:grpSpPr>
      <p:sp>
        <p:nvSpPr>
          <p:cNvPr id="97" name="Google Shape;97;p64"/>
          <p:cNvSpPr/>
          <p:nvPr/>
        </p:nvSpPr>
        <p:spPr>
          <a:xfrm flipH="1">
            <a:off x="11899557" y="0"/>
            <a:ext cx="61784" cy="6277232"/>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98" name="Google Shape;98;p64"/>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99" name="Google Shape;99;p64"/>
          <p:cNvSpPr/>
          <p:nvPr/>
        </p:nvSpPr>
        <p:spPr>
          <a:xfrm>
            <a:off x="0" y="0"/>
            <a:ext cx="5606143" cy="6858000"/>
          </a:xfrm>
          <a:prstGeom prst="diagStripe">
            <a:avLst>
              <a:gd name="adj" fmla="val 50000"/>
            </a:avLst>
          </a:prstGeom>
          <a:solidFill>
            <a:srgbClr val="BFBFBF">
              <a:alpha val="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Poppins"/>
              <a:ea typeface="Poppins"/>
              <a:cs typeface="Poppins"/>
              <a:sym typeface="Poppins"/>
            </a:endParaRPr>
          </a:p>
        </p:txBody>
      </p:sp>
      <p:pic>
        <p:nvPicPr>
          <p:cNvPr id="100" name="Google Shape;100;p64"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blank_layout_02">
  <p:cSld name="3_blank_layout_02">
    <p:spTree>
      <p:nvGrpSpPr>
        <p:cNvPr id="1" name="Shape 101"/>
        <p:cNvGrpSpPr/>
        <p:nvPr/>
      </p:nvGrpSpPr>
      <p:grpSpPr>
        <a:xfrm>
          <a:off x="0" y="0"/>
          <a:ext cx="0" cy="0"/>
          <a:chOff x="0" y="0"/>
          <a:chExt cx="0" cy="0"/>
        </a:xfrm>
      </p:grpSpPr>
      <p:sp>
        <p:nvSpPr>
          <p:cNvPr id="102" name="Google Shape;102;p65"/>
          <p:cNvSpPr/>
          <p:nvPr/>
        </p:nvSpPr>
        <p:spPr>
          <a:xfrm>
            <a:off x="0" y="0"/>
            <a:ext cx="12192000" cy="193765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103" name="Google Shape;103;p65"/>
          <p:cNvPicPr preferRelativeResize="0"/>
          <p:nvPr/>
        </p:nvPicPr>
        <p:blipFill rotWithShape="1">
          <a:blip r:embed="rId2">
            <a:alphaModFix/>
          </a:blip>
          <a:srcRect/>
          <a:stretch/>
        </p:blipFill>
        <p:spPr>
          <a:xfrm flipH="1">
            <a:off x="-5939" y="1901929"/>
            <a:ext cx="12192000" cy="3139623"/>
          </a:xfrm>
          <a:prstGeom prst="rect">
            <a:avLst/>
          </a:prstGeom>
          <a:noFill/>
          <a:ln>
            <a:noFill/>
          </a:ln>
        </p:spPr>
      </p:pic>
      <p:pic>
        <p:nvPicPr>
          <p:cNvPr id="104" name="Google Shape;104;p65"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yout_06">
  <p:cSld name="Layout_06">
    <p:spTree>
      <p:nvGrpSpPr>
        <p:cNvPr id="1" name="Shape 105"/>
        <p:cNvGrpSpPr/>
        <p:nvPr/>
      </p:nvGrpSpPr>
      <p:grpSpPr>
        <a:xfrm>
          <a:off x="0" y="0"/>
          <a:ext cx="0" cy="0"/>
          <a:chOff x="0" y="0"/>
          <a:chExt cx="0" cy="0"/>
        </a:xfrm>
      </p:grpSpPr>
      <p:pic>
        <p:nvPicPr>
          <p:cNvPr id="106" name="Google Shape;106;p66"/>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107" name="Google Shape;107;p66"/>
          <p:cNvSpPr/>
          <p:nvPr/>
        </p:nvSpPr>
        <p:spPr>
          <a:xfrm>
            <a:off x="0" y="0"/>
            <a:ext cx="4539343" cy="61264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108" name="Google Shape;108;p66"/>
          <p:cNvSpPr txBox="1">
            <a:spLocks noGrp="1"/>
          </p:cNvSpPr>
          <p:nvPr>
            <p:ph type="title"/>
          </p:nvPr>
        </p:nvSpPr>
        <p:spPr>
          <a:xfrm>
            <a:off x="6151338" y="2766217"/>
            <a:ext cx="582294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Poppi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66"/>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6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111" name="Google Shape;111;p66"/>
          <p:cNvGrpSpPr/>
          <p:nvPr/>
        </p:nvGrpSpPr>
        <p:grpSpPr>
          <a:xfrm>
            <a:off x="580088" y="1982368"/>
            <a:ext cx="5265908" cy="2893260"/>
            <a:chOff x="-548507" y="477868"/>
            <a:chExt cx="11570449" cy="6357177"/>
          </a:xfrm>
        </p:grpSpPr>
        <p:sp>
          <p:nvSpPr>
            <p:cNvPr id="112" name="Google Shape;112;p66"/>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13" name="Google Shape;113;p66"/>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14" name="Google Shape;114;p66"/>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15" name="Google Shape;115;p66"/>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16" name="Google Shape;116;p66"/>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nvGrpSpPr>
            <p:cNvPr id="117" name="Google Shape;117;p66"/>
            <p:cNvGrpSpPr/>
            <p:nvPr/>
          </p:nvGrpSpPr>
          <p:grpSpPr>
            <a:xfrm>
              <a:off x="1606" y="6382978"/>
              <a:ext cx="413937" cy="115242"/>
              <a:chOff x="5955" y="6353672"/>
              <a:chExt cx="413937" cy="115242"/>
            </a:xfrm>
          </p:grpSpPr>
          <p:sp>
            <p:nvSpPr>
              <p:cNvPr id="118" name="Google Shape;118;p66"/>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119" name="Google Shape;119;p66"/>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grpSp>
          <p:nvGrpSpPr>
            <p:cNvPr id="120" name="Google Shape;120;p66"/>
            <p:cNvGrpSpPr/>
            <p:nvPr/>
          </p:nvGrpSpPr>
          <p:grpSpPr>
            <a:xfrm>
              <a:off x="9855291" y="6381600"/>
              <a:ext cx="885989" cy="115242"/>
              <a:chOff x="5955" y="6353672"/>
              <a:chExt cx="413937" cy="115242"/>
            </a:xfrm>
          </p:grpSpPr>
          <p:sp>
            <p:nvSpPr>
              <p:cNvPr id="121" name="Google Shape;121;p66"/>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122" name="Google Shape;122;p66"/>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
          <p:nvSpPr>
            <p:cNvPr id="123" name="Google Shape;123;p66"/>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pic>
        <p:nvPicPr>
          <p:cNvPr id="124" name="Google Shape;124;p66"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yout_07">
  <p:cSld name="Layout_07">
    <p:bg>
      <p:bgPr>
        <a:solidFill>
          <a:schemeClr val="lt1">
            <a:alpha val="36862"/>
          </a:schemeClr>
        </a:solidFill>
        <a:effectLst/>
      </p:bgPr>
    </p:bg>
    <p:spTree>
      <p:nvGrpSpPr>
        <p:cNvPr id="1" name="Shape 125"/>
        <p:cNvGrpSpPr/>
        <p:nvPr/>
      </p:nvGrpSpPr>
      <p:grpSpPr>
        <a:xfrm>
          <a:off x="0" y="0"/>
          <a:ext cx="0" cy="0"/>
          <a:chOff x="0" y="0"/>
          <a:chExt cx="0" cy="0"/>
        </a:xfrm>
      </p:grpSpPr>
      <p:pic>
        <p:nvPicPr>
          <p:cNvPr id="126" name="Google Shape;126;p67"/>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127" name="Google Shape;127;p67"/>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6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9" name="Google Shape;129;p67"/>
          <p:cNvSpPr>
            <a:spLocks noGrp="1"/>
          </p:cNvSpPr>
          <p:nvPr>
            <p:ph type="pic" idx="2"/>
          </p:nvPr>
        </p:nvSpPr>
        <p:spPr>
          <a:xfrm>
            <a:off x="1622425" y="833378"/>
            <a:ext cx="8947150" cy="4554638"/>
          </a:xfrm>
          <a:prstGeom prst="rect">
            <a:avLst/>
          </a:prstGeom>
          <a:noFill/>
          <a:ln>
            <a:noFill/>
          </a:ln>
        </p:spPr>
      </p:sp>
      <p:pic>
        <p:nvPicPr>
          <p:cNvPr id="130" name="Google Shape;130;p67"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ayout_08">
  <p:cSld name="Layout_08">
    <p:bg>
      <p:bgPr>
        <a:solidFill>
          <a:srgbClr val="C04C4C"/>
        </a:solidFill>
        <a:effectLst/>
      </p:bgPr>
    </p:bg>
    <p:spTree>
      <p:nvGrpSpPr>
        <p:cNvPr id="1" name="Shape 131"/>
        <p:cNvGrpSpPr/>
        <p:nvPr/>
      </p:nvGrpSpPr>
      <p:grpSpPr>
        <a:xfrm>
          <a:off x="0" y="0"/>
          <a:ext cx="0" cy="0"/>
          <a:chOff x="0" y="0"/>
          <a:chExt cx="0" cy="0"/>
        </a:xfrm>
      </p:grpSpPr>
      <p:sp>
        <p:nvSpPr>
          <p:cNvPr id="132" name="Google Shape;132;p68"/>
          <p:cNvSpPr/>
          <p:nvPr/>
        </p:nvSpPr>
        <p:spPr>
          <a:xfrm>
            <a:off x="0" y="0"/>
            <a:ext cx="12192000" cy="4737100"/>
          </a:xfrm>
          <a:prstGeom prst="rect">
            <a:avLst/>
          </a:prstGeom>
          <a:solidFill>
            <a:schemeClr val="lt1"/>
          </a:solidFill>
          <a:ln>
            <a:noFill/>
          </a:ln>
          <a:effectLst>
            <a:outerShdw blurRad="254000" dist="215900" dir="5400000" sx="98000" sy="98000" algn="t"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133" name="Google Shape;133;p68"/>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8"/>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5" name="Google Shape;135;p68"/>
          <p:cNvSpPr txBox="1">
            <a:spLocks noGrp="1"/>
          </p:cNvSpPr>
          <p:nvPr>
            <p:ph type="title"/>
          </p:nvPr>
        </p:nvSpPr>
        <p:spPr>
          <a:xfrm>
            <a:off x="838200" y="3365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6" name="Google Shape;136;p68" descr="Logo&#10;&#10;Description automatically generated"/>
          <p:cNvPicPr preferRelativeResize="0"/>
          <p:nvPr/>
        </p:nvPicPr>
        <p:blipFill rotWithShape="1">
          <a:blip r:embed="rId2">
            <a:alphaModFix/>
          </a:blip>
          <a:srcRect/>
          <a:stretch/>
        </p:blipFill>
        <p:spPr>
          <a:xfrm>
            <a:off x="10910580" y="6338033"/>
            <a:ext cx="1069391" cy="36168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yout_09">
  <p:cSld name="Layout_09">
    <p:spTree>
      <p:nvGrpSpPr>
        <p:cNvPr id="1" name="Shape 137"/>
        <p:cNvGrpSpPr/>
        <p:nvPr/>
      </p:nvGrpSpPr>
      <p:grpSpPr>
        <a:xfrm>
          <a:off x="0" y="0"/>
          <a:ext cx="0" cy="0"/>
          <a:chOff x="0" y="0"/>
          <a:chExt cx="0" cy="0"/>
        </a:xfrm>
      </p:grpSpPr>
      <p:sp>
        <p:nvSpPr>
          <p:cNvPr id="138" name="Google Shape;138;p69"/>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69"/>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p69"/>
          <p:cNvSpPr txBox="1">
            <a:spLocks noGrp="1"/>
          </p:cNvSpPr>
          <p:nvPr>
            <p:ph type="title"/>
          </p:nvPr>
        </p:nvSpPr>
        <p:spPr>
          <a:xfrm>
            <a:off x="838200" y="3365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69"/>
          <p:cNvSpPr>
            <a:spLocks noGrp="1"/>
          </p:cNvSpPr>
          <p:nvPr>
            <p:ph type="pic" idx="2"/>
          </p:nvPr>
        </p:nvSpPr>
        <p:spPr>
          <a:xfrm>
            <a:off x="838200" y="1863725"/>
            <a:ext cx="3200400" cy="2939769"/>
          </a:xfrm>
          <a:prstGeom prst="rect">
            <a:avLst/>
          </a:prstGeom>
          <a:noFill/>
          <a:ln>
            <a:noFill/>
          </a:ln>
        </p:spPr>
      </p:sp>
      <p:sp>
        <p:nvSpPr>
          <p:cNvPr id="142" name="Google Shape;142;p69"/>
          <p:cNvSpPr>
            <a:spLocks noGrp="1"/>
          </p:cNvSpPr>
          <p:nvPr>
            <p:ph type="pic" idx="3"/>
          </p:nvPr>
        </p:nvSpPr>
        <p:spPr>
          <a:xfrm>
            <a:off x="4495800" y="1863725"/>
            <a:ext cx="3200400" cy="2939769"/>
          </a:xfrm>
          <a:prstGeom prst="rect">
            <a:avLst/>
          </a:prstGeom>
          <a:noFill/>
          <a:ln>
            <a:noFill/>
          </a:ln>
        </p:spPr>
      </p:sp>
      <p:sp>
        <p:nvSpPr>
          <p:cNvPr id="143" name="Google Shape;143;p69"/>
          <p:cNvSpPr>
            <a:spLocks noGrp="1"/>
          </p:cNvSpPr>
          <p:nvPr>
            <p:ph type="pic" idx="4"/>
          </p:nvPr>
        </p:nvSpPr>
        <p:spPr>
          <a:xfrm>
            <a:off x="8158725" y="1863725"/>
            <a:ext cx="3200400" cy="2939769"/>
          </a:xfrm>
          <a:prstGeom prst="rect">
            <a:avLst/>
          </a:prstGeom>
          <a:noFill/>
          <a:ln>
            <a:noFill/>
          </a:ln>
        </p:spPr>
      </p:sp>
      <p:pic>
        <p:nvPicPr>
          <p:cNvPr id="144" name="Google Shape;144;p69" descr="Logo&#10;&#10;Description automatically generated"/>
          <p:cNvPicPr preferRelativeResize="0"/>
          <p:nvPr/>
        </p:nvPicPr>
        <p:blipFill rotWithShape="1">
          <a:blip r:embed="rId2">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yout_10">
  <p:cSld name="Layout_10">
    <p:bg>
      <p:bgPr>
        <a:solidFill>
          <a:schemeClr val="lt1">
            <a:alpha val="36862"/>
          </a:schemeClr>
        </a:solidFill>
        <a:effectLst/>
      </p:bgPr>
    </p:bg>
    <p:spTree>
      <p:nvGrpSpPr>
        <p:cNvPr id="1" name="Shape 145"/>
        <p:cNvGrpSpPr/>
        <p:nvPr/>
      </p:nvGrpSpPr>
      <p:grpSpPr>
        <a:xfrm>
          <a:off x="0" y="0"/>
          <a:ext cx="0" cy="0"/>
          <a:chOff x="0" y="0"/>
          <a:chExt cx="0" cy="0"/>
        </a:xfrm>
      </p:grpSpPr>
      <p:pic>
        <p:nvPicPr>
          <p:cNvPr id="146" name="Google Shape;146;p70"/>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147" name="Google Shape;147;p70"/>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9" name="Google Shape;149;p70"/>
          <p:cNvSpPr>
            <a:spLocks noGrp="1"/>
          </p:cNvSpPr>
          <p:nvPr>
            <p:ph type="pic" idx="2"/>
          </p:nvPr>
        </p:nvSpPr>
        <p:spPr>
          <a:xfrm>
            <a:off x="0" y="0"/>
            <a:ext cx="2222500" cy="2036763"/>
          </a:xfrm>
          <a:prstGeom prst="rect">
            <a:avLst/>
          </a:prstGeom>
          <a:noFill/>
          <a:ln>
            <a:noFill/>
          </a:ln>
        </p:spPr>
      </p:sp>
      <p:sp>
        <p:nvSpPr>
          <p:cNvPr id="150" name="Google Shape;150;p70"/>
          <p:cNvSpPr>
            <a:spLocks noGrp="1"/>
          </p:cNvSpPr>
          <p:nvPr>
            <p:ph type="pic" idx="3"/>
          </p:nvPr>
        </p:nvSpPr>
        <p:spPr>
          <a:xfrm>
            <a:off x="2222200" y="2048338"/>
            <a:ext cx="2222500" cy="2036763"/>
          </a:xfrm>
          <a:prstGeom prst="rect">
            <a:avLst/>
          </a:prstGeom>
          <a:noFill/>
          <a:ln>
            <a:noFill/>
          </a:ln>
        </p:spPr>
      </p:sp>
      <p:sp>
        <p:nvSpPr>
          <p:cNvPr id="151" name="Google Shape;151;p70"/>
          <p:cNvSpPr>
            <a:spLocks noGrp="1"/>
          </p:cNvSpPr>
          <p:nvPr>
            <p:ph type="pic" idx="4"/>
          </p:nvPr>
        </p:nvSpPr>
        <p:spPr>
          <a:xfrm>
            <a:off x="0" y="4096676"/>
            <a:ext cx="2222500" cy="2036762"/>
          </a:xfrm>
          <a:prstGeom prst="rect">
            <a:avLst/>
          </a:prstGeom>
          <a:noFill/>
          <a:ln>
            <a:noFill/>
          </a:ln>
        </p:spPr>
      </p:sp>
      <p:sp>
        <p:nvSpPr>
          <p:cNvPr id="152" name="Google Shape;152;p70"/>
          <p:cNvSpPr txBox="1">
            <a:spLocks noGrp="1"/>
          </p:cNvSpPr>
          <p:nvPr>
            <p:ph type="title"/>
          </p:nvPr>
        </p:nvSpPr>
        <p:spPr>
          <a:xfrm>
            <a:off x="5370653" y="355599"/>
            <a:ext cx="6642904"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70"/>
          <p:cNvSpPr/>
          <p:nvPr/>
        </p:nvSpPr>
        <p:spPr>
          <a:xfrm rot="10800000">
            <a:off x="2234075" y="7088"/>
            <a:ext cx="2222500" cy="2036762"/>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54" name="Google Shape;154;p70"/>
          <p:cNvSpPr/>
          <p:nvPr/>
        </p:nvSpPr>
        <p:spPr>
          <a:xfrm rot="10800000">
            <a:off x="0" y="2048637"/>
            <a:ext cx="2222500" cy="2036762"/>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55" name="Google Shape;155;p70"/>
          <p:cNvSpPr/>
          <p:nvPr/>
        </p:nvSpPr>
        <p:spPr>
          <a:xfrm rot="10800000">
            <a:off x="2238562" y="4096676"/>
            <a:ext cx="2222500" cy="2036762"/>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156" name="Google Shape;156;p70"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yout_11">
  <p:cSld name="Layout_11">
    <p:bg>
      <p:bgPr>
        <a:solidFill>
          <a:schemeClr val="lt1">
            <a:alpha val="33725"/>
          </a:schemeClr>
        </a:solidFill>
        <a:effectLst/>
      </p:bgPr>
    </p:bg>
    <p:spTree>
      <p:nvGrpSpPr>
        <p:cNvPr id="1" name="Shape 157"/>
        <p:cNvGrpSpPr/>
        <p:nvPr/>
      </p:nvGrpSpPr>
      <p:grpSpPr>
        <a:xfrm>
          <a:off x="0" y="0"/>
          <a:ext cx="0" cy="0"/>
          <a:chOff x="0" y="0"/>
          <a:chExt cx="0" cy="0"/>
        </a:xfrm>
      </p:grpSpPr>
      <p:sp>
        <p:nvSpPr>
          <p:cNvPr id="158" name="Google Shape;158;p71"/>
          <p:cNvSpPr/>
          <p:nvPr/>
        </p:nvSpPr>
        <p:spPr>
          <a:xfrm rot="10800000">
            <a:off x="-26938" y="-20387"/>
            <a:ext cx="5402774" cy="6014786"/>
          </a:xfrm>
          <a:custGeom>
            <a:avLst/>
            <a:gdLst/>
            <a:ahLst/>
            <a:cxnLst/>
            <a:rect l="l" t="t" r="r" b="b"/>
            <a:pathLst>
              <a:path w="5402774" h="6002085" extrusionOk="0">
                <a:moveTo>
                  <a:pt x="2910621" y="7074"/>
                </a:moveTo>
                <a:lnTo>
                  <a:pt x="5402774" y="0"/>
                </a:lnTo>
                <a:cubicBezTo>
                  <a:pt x="5397067" y="2000695"/>
                  <a:pt x="5391361" y="4001390"/>
                  <a:pt x="5385654" y="6002085"/>
                </a:cubicBezTo>
                <a:lnTo>
                  <a:pt x="0" y="5983539"/>
                </a:lnTo>
                <a:lnTo>
                  <a:pt x="2910621" y="7074"/>
                </a:lnTo>
                <a:close/>
              </a:path>
            </a:pathLst>
          </a:custGeom>
          <a:gradFill>
            <a:gsLst>
              <a:gs pos="0">
                <a:srgbClr val="464646"/>
              </a:gs>
              <a:gs pos="92697">
                <a:srgbClr val="464646"/>
              </a:gs>
              <a:gs pos="100000">
                <a:srgbClr val="464646"/>
              </a:gs>
            </a:gsLst>
            <a:lin ang="5400000" scaled="0"/>
          </a:gradFill>
          <a:ln w="12700" cap="flat" cmpd="sng">
            <a:solidFill>
              <a:srgbClr val="EAEA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59" name="Google Shape;159;p71"/>
          <p:cNvSpPr txBox="1">
            <a:spLocks noGrp="1"/>
          </p:cNvSpPr>
          <p:nvPr>
            <p:ph type="title"/>
          </p:nvPr>
        </p:nvSpPr>
        <p:spPr>
          <a:xfrm>
            <a:off x="5177642" y="863600"/>
            <a:ext cx="660240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3200"/>
              <a:buFont typeface="Poppi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71"/>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2" name="Google Shape;162;p71"/>
          <p:cNvSpPr/>
          <p:nvPr/>
        </p:nvSpPr>
        <p:spPr>
          <a:xfrm rot="10800000">
            <a:off x="589750" y="-12702"/>
            <a:ext cx="4953000" cy="6007101"/>
          </a:xfrm>
          <a:custGeom>
            <a:avLst/>
            <a:gdLst/>
            <a:ahLst/>
            <a:cxnLst/>
            <a:rect l="l" t="t" r="r" b="b"/>
            <a:pathLst>
              <a:path w="4953000" h="6007101" extrusionOk="0">
                <a:moveTo>
                  <a:pt x="2921000" y="12700"/>
                </a:moveTo>
                <a:lnTo>
                  <a:pt x="4953000" y="0"/>
                </a:lnTo>
                <a:lnTo>
                  <a:pt x="1968500" y="5994401"/>
                </a:lnTo>
                <a:lnTo>
                  <a:pt x="0" y="6007101"/>
                </a:lnTo>
                <a:lnTo>
                  <a:pt x="2921000" y="12700"/>
                </a:lnTo>
                <a:close/>
              </a:path>
            </a:pathLst>
          </a:custGeom>
          <a:solidFill>
            <a:srgbClr val="C04C4C"/>
          </a:solidFill>
          <a:ln w="12700" cap="flat" cmpd="sng">
            <a:solidFill>
              <a:srgbClr val="EAEA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grpSp>
        <p:nvGrpSpPr>
          <p:cNvPr id="163" name="Google Shape;163;p71"/>
          <p:cNvGrpSpPr/>
          <p:nvPr/>
        </p:nvGrpSpPr>
        <p:grpSpPr>
          <a:xfrm>
            <a:off x="1433777" y="5528221"/>
            <a:ext cx="613993" cy="75107"/>
            <a:chOff x="-1587" y="4763"/>
            <a:chExt cx="300037" cy="42862"/>
          </a:xfrm>
        </p:grpSpPr>
        <p:sp>
          <p:nvSpPr>
            <p:cNvPr id="164" name="Google Shape;164;p71"/>
            <p:cNvSpPr/>
            <p:nvPr/>
          </p:nvSpPr>
          <p:spPr>
            <a:xfrm>
              <a:off x="-1587" y="4763"/>
              <a:ext cx="36512" cy="42862"/>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165" name="Google Shape;165;p71"/>
            <p:cNvSpPr/>
            <p:nvPr/>
          </p:nvSpPr>
          <p:spPr>
            <a:xfrm>
              <a:off x="85725" y="4763"/>
              <a:ext cx="36512" cy="42862"/>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166" name="Google Shape;166;p71"/>
            <p:cNvSpPr/>
            <p:nvPr/>
          </p:nvSpPr>
          <p:spPr>
            <a:xfrm>
              <a:off x="171450" y="4763"/>
              <a:ext cx="36512" cy="42862"/>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167" name="Google Shape;167;p71"/>
            <p:cNvSpPr/>
            <p:nvPr/>
          </p:nvSpPr>
          <p:spPr>
            <a:xfrm>
              <a:off x="261938" y="4763"/>
              <a:ext cx="36512" cy="42862"/>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grpSp>
      <p:sp>
        <p:nvSpPr>
          <p:cNvPr id="168" name="Google Shape;168;p71"/>
          <p:cNvSpPr/>
          <p:nvPr/>
        </p:nvSpPr>
        <p:spPr>
          <a:xfrm rot="10800000">
            <a:off x="2231874" y="4927332"/>
            <a:ext cx="1150304" cy="1395112"/>
          </a:xfrm>
          <a:custGeom>
            <a:avLst/>
            <a:gdLst/>
            <a:ahLst/>
            <a:cxnLst/>
            <a:rect l="l" t="t" r="r" b="b"/>
            <a:pathLst>
              <a:path w="4953000" h="6007101" extrusionOk="0">
                <a:moveTo>
                  <a:pt x="2921000" y="12700"/>
                </a:moveTo>
                <a:lnTo>
                  <a:pt x="4953000" y="0"/>
                </a:lnTo>
                <a:lnTo>
                  <a:pt x="1968500" y="5994401"/>
                </a:lnTo>
                <a:lnTo>
                  <a:pt x="0" y="6007101"/>
                </a:lnTo>
                <a:lnTo>
                  <a:pt x="292100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69" name="Google Shape;169;p71"/>
          <p:cNvSpPr>
            <a:spLocks noGrp="1"/>
          </p:cNvSpPr>
          <p:nvPr>
            <p:ph type="pic" idx="2"/>
          </p:nvPr>
        </p:nvSpPr>
        <p:spPr>
          <a:xfrm>
            <a:off x="68665" y="921703"/>
            <a:ext cx="4459468" cy="4278630"/>
          </a:xfrm>
          <a:prstGeom prst="rect">
            <a:avLst/>
          </a:prstGeom>
          <a:noFill/>
          <a:ln>
            <a:noFill/>
          </a:ln>
        </p:spPr>
      </p:sp>
      <p:pic>
        <p:nvPicPr>
          <p:cNvPr id="170" name="Google Shape;170;p71" descr="Logo&#10;&#10;Description automatically generated"/>
          <p:cNvPicPr preferRelativeResize="0"/>
          <p:nvPr/>
        </p:nvPicPr>
        <p:blipFill rotWithShape="1">
          <a:blip r:embed="rId2">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_layout_01">
  <p:cSld name="blank_layout_01">
    <p:bg>
      <p:bgPr>
        <a:solidFill>
          <a:srgbClr val="C04C4C"/>
        </a:solidFill>
        <a:effectLst/>
      </p:bgPr>
    </p:bg>
    <p:spTree>
      <p:nvGrpSpPr>
        <p:cNvPr id="1" name="Shape 171"/>
        <p:cNvGrpSpPr/>
        <p:nvPr/>
      </p:nvGrpSpPr>
      <p:grpSpPr>
        <a:xfrm>
          <a:off x="0" y="0"/>
          <a:ext cx="0" cy="0"/>
          <a:chOff x="0" y="0"/>
          <a:chExt cx="0" cy="0"/>
        </a:xfrm>
      </p:grpSpPr>
      <p:sp>
        <p:nvSpPr>
          <p:cNvPr id="172" name="Google Shape;172;p72"/>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7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4" name="Google Shape;174;p72"/>
          <p:cNvSpPr/>
          <p:nvPr/>
        </p:nvSpPr>
        <p:spPr>
          <a:xfrm>
            <a:off x="0" y="-1"/>
            <a:ext cx="12192000" cy="6858000"/>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175" name="Google Shape;175;p72"/>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176" name="Google Shape;176;p72"/>
          <p:cNvSpPr/>
          <p:nvPr/>
        </p:nvSpPr>
        <p:spPr>
          <a:xfrm rot="-8100000">
            <a:off x="8565369" y="-3309433"/>
            <a:ext cx="12148525" cy="10716021"/>
          </a:xfrm>
          <a:custGeom>
            <a:avLst/>
            <a:gdLst/>
            <a:ahLst/>
            <a:cxnLst/>
            <a:rect l="l" t="t" r="r" b="b"/>
            <a:pathLst>
              <a:path w="460" h="405" extrusionOk="0">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77" name="Google Shape;177;p72"/>
          <p:cNvSpPr/>
          <p:nvPr/>
        </p:nvSpPr>
        <p:spPr>
          <a:xfrm rot="1408779">
            <a:off x="6843673" y="-6248482"/>
            <a:ext cx="12148525" cy="10716021"/>
          </a:xfrm>
          <a:custGeom>
            <a:avLst/>
            <a:gdLst/>
            <a:ahLst/>
            <a:cxnLst/>
            <a:rect l="l" t="t" r="r" b="b"/>
            <a:pathLst>
              <a:path w="460" h="405" extrusionOk="0">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lt1">
              <a:alpha val="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78" name="Google Shape;178;p72"/>
          <p:cNvSpPr>
            <a:spLocks noGrp="1"/>
          </p:cNvSpPr>
          <p:nvPr>
            <p:ph type="pic" idx="2"/>
          </p:nvPr>
        </p:nvSpPr>
        <p:spPr>
          <a:xfrm>
            <a:off x="-109538" y="-83942"/>
            <a:ext cx="7441671" cy="709379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blank_layout_02">
  <p:cSld name="1_blank_layout_02">
    <p:spTree>
      <p:nvGrpSpPr>
        <p:cNvPr id="1" name="Shape 179"/>
        <p:cNvGrpSpPr/>
        <p:nvPr/>
      </p:nvGrpSpPr>
      <p:grpSpPr>
        <a:xfrm>
          <a:off x="0" y="0"/>
          <a:ext cx="0" cy="0"/>
          <a:chOff x="0" y="0"/>
          <a:chExt cx="0" cy="0"/>
        </a:xfrm>
      </p:grpSpPr>
      <p:sp>
        <p:nvSpPr>
          <p:cNvPr id="180" name="Google Shape;180;p73"/>
          <p:cNvSpPr/>
          <p:nvPr/>
        </p:nvSpPr>
        <p:spPr>
          <a:xfrm>
            <a:off x="0" y="-1"/>
            <a:ext cx="12192000" cy="6858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181" name="Google Shape;181;p73"/>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182" name="Google Shape;182;p73"/>
          <p:cNvSpPr/>
          <p:nvPr/>
        </p:nvSpPr>
        <p:spPr>
          <a:xfrm rot="10800000">
            <a:off x="12096521" y="0"/>
            <a:ext cx="99164" cy="3058510"/>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83" name="Google Shape;183;p73"/>
          <p:cNvSpPr/>
          <p:nvPr/>
        </p:nvSpPr>
        <p:spPr>
          <a:xfrm rot="10800000">
            <a:off x="12096718" y="3139623"/>
            <a:ext cx="99164" cy="433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84" name="Google Shape;184;p73"/>
          <p:cNvSpPr/>
          <p:nvPr/>
        </p:nvSpPr>
        <p:spPr>
          <a:xfrm rot="10800000">
            <a:off x="12096521" y="3654629"/>
            <a:ext cx="99164" cy="433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185" name="Google Shape;185;p73"/>
          <p:cNvSpPr/>
          <p:nvPr/>
        </p:nvSpPr>
        <p:spPr>
          <a:xfrm>
            <a:off x="0" y="0"/>
            <a:ext cx="5606143" cy="6858000"/>
          </a:xfrm>
          <a:prstGeom prst="diagStripe">
            <a:avLst>
              <a:gd name="adj" fmla="val 50000"/>
            </a:avLst>
          </a:prstGeom>
          <a:solidFill>
            <a:srgbClr val="BFBFBF">
              <a:alpha val="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Poppins"/>
              <a:ea typeface="Poppins"/>
              <a:cs typeface="Poppins"/>
              <a:sym typeface="Poppi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_01">
  <p:cSld name="Layout_01">
    <p:spTree>
      <p:nvGrpSpPr>
        <p:cNvPr id="1" name="Shape 27"/>
        <p:cNvGrpSpPr/>
        <p:nvPr/>
      </p:nvGrpSpPr>
      <p:grpSpPr>
        <a:xfrm>
          <a:off x="0" y="0"/>
          <a:ext cx="0" cy="0"/>
          <a:chOff x="0" y="0"/>
          <a:chExt cx="0" cy="0"/>
        </a:xfrm>
      </p:grpSpPr>
      <p:pic>
        <p:nvPicPr>
          <p:cNvPr id="28" name="Google Shape;28;p56"/>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29" name="Google Shape;29;p56"/>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1" name="Google Shape;31;p56"/>
          <p:cNvSpPr txBox="1">
            <a:spLocks noGrp="1"/>
          </p:cNvSpPr>
          <p:nvPr>
            <p:ph type="title"/>
          </p:nvPr>
        </p:nvSpPr>
        <p:spPr>
          <a:xfrm>
            <a:off x="4612640" y="921703"/>
            <a:ext cx="708152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6"/>
          <p:cNvSpPr/>
          <p:nvPr/>
        </p:nvSpPr>
        <p:spPr>
          <a:xfrm rot="10800000">
            <a:off x="-1" y="1719943"/>
            <a:ext cx="622301" cy="3095580"/>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33" name="Google Shape;33;p56"/>
          <p:cNvSpPr txBox="1">
            <a:spLocks noGrp="1"/>
          </p:cNvSpPr>
          <p:nvPr>
            <p:ph type="body" idx="1"/>
          </p:nvPr>
        </p:nvSpPr>
        <p:spPr>
          <a:xfrm>
            <a:off x="4612641" y="2573973"/>
            <a:ext cx="7081520" cy="26263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262626"/>
              </a:buClr>
              <a:buSzPts val="1800"/>
              <a:buChar char="•"/>
              <a:defRPr/>
            </a:lvl1pPr>
            <a:lvl2pPr marL="914400" lvl="1" indent="-342900" algn="l">
              <a:lnSpc>
                <a:spcPct val="90000"/>
              </a:lnSpc>
              <a:spcBef>
                <a:spcPts val="500"/>
              </a:spcBef>
              <a:spcAft>
                <a:spcPts val="0"/>
              </a:spcAft>
              <a:buClr>
                <a:srgbClr val="262626"/>
              </a:buClr>
              <a:buSzPts val="1800"/>
              <a:buChar char="•"/>
              <a:defRPr/>
            </a:lvl2pPr>
            <a:lvl3pPr marL="1371600" lvl="2" indent="-342900" algn="l">
              <a:lnSpc>
                <a:spcPct val="90000"/>
              </a:lnSpc>
              <a:spcBef>
                <a:spcPts val="500"/>
              </a:spcBef>
              <a:spcAft>
                <a:spcPts val="0"/>
              </a:spcAft>
              <a:buClr>
                <a:srgbClr val="262626"/>
              </a:buClr>
              <a:buSzPts val="1800"/>
              <a:buChar char="•"/>
              <a:defRPr/>
            </a:lvl3pPr>
            <a:lvl4pPr marL="1828800" lvl="3" indent="-342900" algn="l">
              <a:lnSpc>
                <a:spcPct val="90000"/>
              </a:lnSpc>
              <a:spcBef>
                <a:spcPts val="500"/>
              </a:spcBef>
              <a:spcAft>
                <a:spcPts val="0"/>
              </a:spcAft>
              <a:buClr>
                <a:srgbClr val="262626"/>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6"/>
          <p:cNvSpPr>
            <a:spLocks noGrp="1"/>
          </p:cNvSpPr>
          <p:nvPr>
            <p:ph type="pic" idx="2"/>
          </p:nvPr>
        </p:nvSpPr>
        <p:spPr>
          <a:xfrm>
            <a:off x="1228724" y="921703"/>
            <a:ext cx="2905785" cy="4278630"/>
          </a:xfrm>
          <a:prstGeom prst="rect">
            <a:avLst/>
          </a:prstGeom>
          <a:noFill/>
          <a:ln>
            <a:noFill/>
          </a:ln>
        </p:spPr>
      </p:sp>
      <p:pic>
        <p:nvPicPr>
          <p:cNvPr id="35" name="Google Shape;35;p56"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ayout_07">
  <p:cSld name="1_Layout_07">
    <p:bg>
      <p:bgPr>
        <a:solidFill>
          <a:schemeClr val="lt1">
            <a:alpha val="36862"/>
          </a:schemeClr>
        </a:solidFill>
        <a:effectLst/>
      </p:bgPr>
    </p:bg>
    <p:spTree>
      <p:nvGrpSpPr>
        <p:cNvPr id="1" name="Shape 36"/>
        <p:cNvGrpSpPr/>
        <p:nvPr/>
      </p:nvGrpSpPr>
      <p:grpSpPr>
        <a:xfrm>
          <a:off x="0" y="0"/>
          <a:ext cx="0" cy="0"/>
          <a:chOff x="0" y="0"/>
          <a:chExt cx="0" cy="0"/>
        </a:xfrm>
      </p:grpSpPr>
      <p:pic>
        <p:nvPicPr>
          <p:cNvPr id="37" name="Google Shape;37;p57"/>
          <p:cNvPicPr preferRelativeResize="0"/>
          <p:nvPr/>
        </p:nvPicPr>
        <p:blipFill rotWithShape="1">
          <a:blip r:embed="rId2">
            <a:alphaModFix/>
          </a:blip>
          <a:srcRect/>
          <a:stretch/>
        </p:blipFill>
        <p:spPr>
          <a:xfrm flipH="1">
            <a:off x="0" y="-29928"/>
            <a:ext cx="12192000" cy="3956927"/>
          </a:xfrm>
          <a:prstGeom prst="rect">
            <a:avLst/>
          </a:prstGeom>
          <a:noFill/>
          <a:ln>
            <a:noFill/>
          </a:ln>
        </p:spPr>
      </p:pic>
      <p:sp>
        <p:nvSpPr>
          <p:cNvPr id="38" name="Google Shape;38;p57"/>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0" name="Google Shape;40;p57"/>
          <p:cNvSpPr/>
          <p:nvPr/>
        </p:nvSpPr>
        <p:spPr>
          <a:xfrm rot="10800000">
            <a:off x="2161479" y="-29927"/>
            <a:ext cx="10024582" cy="59854"/>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41" name="Google Shape;41;p57"/>
          <p:cNvSpPr/>
          <p:nvPr/>
        </p:nvSpPr>
        <p:spPr>
          <a:xfrm>
            <a:off x="0" y="-52790"/>
            <a:ext cx="5148943" cy="225287"/>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42" name="Google Shape;42;p57" descr="Logo&#10;&#10;Description automatically generated"/>
          <p:cNvPicPr preferRelativeResize="0"/>
          <p:nvPr/>
        </p:nvPicPr>
        <p:blipFill rotWithShape="1">
          <a:blip r:embed="rId3">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
  <p:cSld name="intro">
    <p:spTree>
      <p:nvGrpSpPr>
        <p:cNvPr id="1" name="Shape 43"/>
        <p:cNvGrpSpPr/>
        <p:nvPr/>
      </p:nvGrpSpPr>
      <p:grpSpPr>
        <a:xfrm>
          <a:off x="0" y="0"/>
          <a:ext cx="0" cy="0"/>
          <a:chOff x="0" y="0"/>
          <a:chExt cx="0" cy="0"/>
        </a:xfrm>
      </p:grpSpPr>
      <p:pic>
        <p:nvPicPr>
          <p:cNvPr id="44" name="Google Shape;44;p58"/>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pic>
        <p:nvPicPr>
          <p:cNvPr id="45" name="Google Shape;45;p58"/>
          <p:cNvPicPr preferRelativeResize="0"/>
          <p:nvPr/>
        </p:nvPicPr>
        <p:blipFill rotWithShape="1">
          <a:blip r:embed="rId3">
            <a:alphaModFix/>
          </a:blip>
          <a:srcRect/>
          <a:stretch/>
        </p:blipFill>
        <p:spPr>
          <a:xfrm>
            <a:off x="5939" y="0"/>
            <a:ext cx="8736520" cy="6858000"/>
          </a:xfrm>
          <a:prstGeom prst="rect">
            <a:avLst/>
          </a:prstGeom>
          <a:noFill/>
          <a:ln>
            <a:noFill/>
          </a:ln>
        </p:spPr>
      </p:pic>
      <p:pic>
        <p:nvPicPr>
          <p:cNvPr id="46" name="Google Shape;46;p58" descr="Logo&#10;&#10;Description automatically generated"/>
          <p:cNvPicPr preferRelativeResize="0"/>
          <p:nvPr/>
        </p:nvPicPr>
        <p:blipFill rotWithShape="1">
          <a:blip r:embed="rId4">
            <a:alphaModFix/>
          </a:blip>
          <a:srcRect/>
          <a:stretch/>
        </p:blipFill>
        <p:spPr>
          <a:xfrm>
            <a:off x="812346" y="943365"/>
            <a:ext cx="1963312" cy="664029"/>
          </a:xfrm>
          <a:prstGeom prst="rect">
            <a:avLst/>
          </a:prstGeom>
          <a:noFill/>
          <a:ln>
            <a:noFill/>
          </a:ln>
        </p:spPr>
      </p:pic>
      <p:sp>
        <p:nvSpPr>
          <p:cNvPr id="47" name="Google Shape;47;p58"/>
          <p:cNvSpPr>
            <a:spLocks noGrp="1"/>
          </p:cNvSpPr>
          <p:nvPr>
            <p:ph type="pic" idx="2"/>
          </p:nvPr>
        </p:nvSpPr>
        <p:spPr>
          <a:xfrm>
            <a:off x="7093358" y="-16187"/>
            <a:ext cx="5097012" cy="6880967"/>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intro">
  <p:cSld name="1_intro">
    <p:bg>
      <p:bgPr>
        <a:solidFill>
          <a:srgbClr val="2C2C2C"/>
        </a:solidFill>
        <a:effectLst/>
      </p:bgPr>
    </p:bg>
    <p:spTree>
      <p:nvGrpSpPr>
        <p:cNvPr id="1" name="Shape 48"/>
        <p:cNvGrpSpPr/>
        <p:nvPr/>
      </p:nvGrpSpPr>
      <p:grpSpPr>
        <a:xfrm>
          <a:off x="0" y="0"/>
          <a:ext cx="0" cy="0"/>
          <a:chOff x="0" y="0"/>
          <a:chExt cx="0" cy="0"/>
        </a:xfrm>
      </p:grpSpPr>
      <p:sp>
        <p:nvSpPr>
          <p:cNvPr id="49" name="Google Shape;49;p59"/>
          <p:cNvSpPr/>
          <p:nvPr/>
        </p:nvSpPr>
        <p:spPr>
          <a:xfrm>
            <a:off x="0" y="0"/>
            <a:ext cx="12192000" cy="6858000"/>
          </a:xfrm>
          <a:prstGeom prst="rect">
            <a:avLst/>
          </a:prstGeom>
          <a:gradFill>
            <a:gsLst>
              <a:gs pos="0">
                <a:schemeClr val="lt1"/>
              </a:gs>
              <a:gs pos="52000">
                <a:schemeClr val="lt1"/>
              </a:gs>
              <a:gs pos="82000">
                <a:srgbClr val="F2F2F2"/>
              </a:gs>
              <a:gs pos="100000">
                <a:schemeClr val="lt1"/>
              </a:gs>
            </a:gsLst>
            <a:lin ang="6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0" name="Google Shape;50;p59"/>
          <p:cNvSpPr>
            <a:spLocks noGrp="1"/>
          </p:cNvSpPr>
          <p:nvPr>
            <p:ph type="pic" idx="2"/>
          </p:nvPr>
        </p:nvSpPr>
        <p:spPr>
          <a:xfrm>
            <a:off x="4527052" y="-39938"/>
            <a:ext cx="7679193" cy="7005082"/>
          </a:xfrm>
          <a:prstGeom prst="rect">
            <a:avLst/>
          </a:prstGeom>
          <a:noFill/>
          <a:ln>
            <a:noFill/>
          </a:ln>
        </p:spPr>
      </p:sp>
      <p:sp>
        <p:nvSpPr>
          <p:cNvPr id="51" name="Google Shape;51;p59"/>
          <p:cNvSpPr/>
          <p:nvPr/>
        </p:nvSpPr>
        <p:spPr>
          <a:xfrm>
            <a:off x="876629" y="-15775"/>
            <a:ext cx="7686809" cy="6857999"/>
          </a:xfrm>
          <a:custGeom>
            <a:avLst/>
            <a:gdLst/>
            <a:ahLst/>
            <a:cxnLst/>
            <a:rect l="l" t="t" r="r" b="b"/>
            <a:pathLst>
              <a:path w="10000" h="10000" extrusionOk="0">
                <a:moveTo>
                  <a:pt x="0" y="6404"/>
                </a:moveTo>
                <a:lnTo>
                  <a:pt x="0" y="10000"/>
                </a:lnTo>
                <a:lnTo>
                  <a:pt x="4844" y="10000"/>
                </a:lnTo>
                <a:lnTo>
                  <a:pt x="10000" y="0"/>
                </a:lnTo>
                <a:lnTo>
                  <a:pt x="3033" y="0"/>
                </a:lnTo>
                <a:lnTo>
                  <a:pt x="0" y="6404"/>
                </a:lnTo>
                <a:close/>
              </a:path>
            </a:pathLst>
          </a:custGeom>
          <a:gradFill>
            <a:gsLst>
              <a:gs pos="0">
                <a:srgbClr val="2C2C2C"/>
              </a:gs>
              <a:gs pos="5000">
                <a:srgbClr val="2C2C2C"/>
              </a:gs>
              <a:gs pos="62000">
                <a:srgbClr val="989898"/>
              </a:gs>
              <a:gs pos="100000">
                <a:srgbClr val="7F7F7F"/>
              </a:gs>
            </a:gsLst>
            <a:lin ang="60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2" name="Google Shape;52;p59"/>
          <p:cNvSpPr/>
          <p:nvPr/>
        </p:nvSpPr>
        <p:spPr>
          <a:xfrm>
            <a:off x="-32223" y="-14401"/>
            <a:ext cx="8108976" cy="6902576"/>
          </a:xfrm>
          <a:custGeom>
            <a:avLst/>
            <a:gdLst/>
            <a:ahLst/>
            <a:cxnLst/>
            <a:rect l="l" t="t" r="r" b="b"/>
            <a:pathLst>
              <a:path w="13036" h="10065" extrusionOk="0">
                <a:moveTo>
                  <a:pt x="8" y="0"/>
                </a:moveTo>
                <a:lnTo>
                  <a:pt x="13036" y="26"/>
                </a:lnTo>
                <a:lnTo>
                  <a:pt x="6689" y="10065"/>
                </a:lnTo>
                <a:lnTo>
                  <a:pt x="0" y="10044"/>
                </a:lnTo>
                <a:cubicBezTo>
                  <a:pt x="17" y="6703"/>
                  <a:pt x="-9" y="3341"/>
                  <a:pt x="8" y="0"/>
                </a:cubicBezTo>
                <a:close/>
              </a:path>
            </a:pathLst>
          </a:custGeom>
          <a:gradFill>
            <a:gsLst>
              <a:gs pos="0">
                <a:srgbClr val="3F3F3F"/>
              </a:gs>
              <a:gs pos="52000">
                <a:srgbClr val="3F3F3F"/>
              </a:gs>
              <a:gs pos="82000">
                <a:srgbClr val="5A5A5A"/>
              </a:gs>
              <a:gs pos="100000">
                <a:srgbClr val="5F5F5F"/>
              </a:gs>
            </a:gsLst>
            <a:lin ang="30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3" name="Google Shape;53;p59"/>
          <p:cNvSpPr/>
          <p:nvPr/>
        </p:nvSpPr>
        <p:spPr>
          <a:xfrm>
            <a:off x="2209176" y="3456710"/>
            <a:ext cx="4299176" cy="3429000"/>
          </a:xfrm>
          <a:custGeom>
            <a:avLst/>
            <a:gdLst/>
            <a:ahLst/>
            <a:cxnLst/>
            <a:rect l="l" t="t" r="r" b="b"/>
            <a:pathLst>
              <a:path w="499" h="398" extrusionOk="0">
                <a:moveTo>
                  <a:pt x="499" y="0"/>
                </a:moveTo>
                <a:lnTo>
                  <a:pt x="226" y="0"/>
                </a:lnTo>
                <a:lnTo>
                  <a:pt x="0" y="398"/>
                </a:lnTo>
                <a:lnTo>
                  <a:pt x="273" y="398"/>
                </a:lnTo>
                <a:lnTo>
                  <a:pt x="499" y="0"/>
                </a:lnTo>
                <a:close/>
              </a:path>
            </a:pathLst>
          </a:custGeom>
          <a:gradFill>
            <a:gsLst>
              <a:gs pos="0">
                <a:srgbClr val="595959"/>
              </a:gs>
              <a:gs pos="68000">
                <a:srgbClr val="989898"/>
              </a:gs>
              <a:gs pos="100000">
                <a:srgbClr val="BFBFB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4" name="Google Shape;54;p59"/>
          <p:cNvSpPr/>
          <p:nvPr/>
        </p:nvSpPr>
        <p:spPr>
          <a:xfrm>
            <a:off x="3960220" y="3450562"/>
            <a:ext cx="2619136" cy="3429000"/>
          </a:xfrm>
          <a:custGeom>
            <a:avLst/>
            <a:gdLst/>
            <a:ahLst/>
            <a:cxnLst/>
            <a:rect l="l" t="t" r="r" b="b"/>
            <a:pathLst>
              <a:path w="304" h="398" extrusionOk="0">
                <a:moveTo>
                  <a:pt x="0" y="398"/>
                </a:moveTo>
                <a:lnTo>
                  <a:pt x="74" y="398"/>
                </a:lnTo>
                <a:lnTo>
                  <a:pt x="304" y="0"/>
                </a:lnTo>
                <a:lnTo>
                  <a:pt x="223" y="0"/>
                </a:lnTo>
                <a:lnTo>
                  <a:pt x="0" y="398"/>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5" name="Google Shape;55;p59"/>
          <p:cNvSpPr/>
          <p:nvPr/>
        </p:nvSpPr>
        <p:spPr>
          <a:xfrm>
            <a:off x="10367888" y="3713311"/>
            <a:ext cx="1835121" cy="3144689"/>
          </a:xfrm>
          <a:custGeom>
            <a:avLst/>
            <a:gdLst/>
            <a:ahLst/>
            <a:cxnLst/>
            <a:rect l="l" t="t" r="r" b="b"/>
            <a:pathLst>
              <a:path w="213" h="365" extrusionOk="0">
                <a:moveTo>
                  <a:pt x="213" y="0"/>
                </a:moveTo>
                <a:lnTo>
                  <a:pt x="0" y="365"/>
                </a:lnTo>
                <a:lnTo>
                  <a:pt x="213" y="365"/>
                </a:lnTo>
                <a:lnTo>
                  <a:pt x="213" y="0"/>
                </a:lnTo>
                <a:close/>
              </a:path>
            </a:pathLst>
          </a:custGeom>
          <a:solidFill>
            <a:srgbClr val="7412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pic>
        <p:nvPicPr>
          <p:cNvPr id="56" name="Google Shape;56;p59" descr="Logo&#10;&#10;Description automatically generated"/>
          <p:cNvPicPr preferRelativeResize="0"/>
          <p:nvPr/>
        </p:nvPicPr>
        <p:blipFill rotWithShape="1">
          <a:blip r:embed="rId2">
            <a:alphaModFix/>
          </a:blip>
          <a:srcRect/>
          <a:stretch/>
        </p:blipFill>
        <p:spPr>
          <a:xfrm>
            <a:off x="1056097" y="970721"/>
            <a:ext cx="1963312" cy="664029"/>
          </a:xfrm>
          <a:prstGeom prst="rect">
            <a:avLst/>
          </a:prstGeom>
          <a:noFill/>
          <a:ln>
            <a:noFill/>
          </a:ln>
        </p:spPr>
      </p:pic>
      <p:sp>
        <p:nvSpPr>
          <p:cNvPr id="57" name="Google Shape;57;p59"/>
          <p:cNvSpPr/>
          <p:nvPr/>
        </p:nvSpPr>
        <p:spPr>
          <a:xfrm rot="175485">
            <a:off x="1821520" y="4675411"/>
            <a:ext cx="2314796" cy="2272379"/>
          </a:xfrm>
          <a:custGeom>
            <a:avLst/>
            <a:gdLst/>
            <a:ahLst/>
            <a:cxnLst/>
            <a:rect l="l" t="t" r="r" b="b"/>
            <a:pathLst>
              <a:path w="2314796" h="2272379" extrusionOk="0">
                <a:moveTo>
                  <a:pt x="0" y="2272379"/>
                </a:moveTo>
                <a:lnTo>
                  <a:pt x="1183658" y="0"/>
                </a:lnTo>
                <a:lnTo>
                  <a:pt x="2314796" y="0"/>
                </a:lnTo>
                <a:lnTo>
                  <a:pt x="1226913" y="2162664"/>
                </a:lnTo>
                <a:lnTo>
                  <a:pt x="0" y="2272379"/>
                </a:lnTo>
                <a:close/>
              </a:path>
            </a:pathLst>
          </a:custGeom>
          <a:solidFill>
            <a:srgbClr val="BFBFBF">
              <a:alpha val="1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Poppins"/>
              <a:ea typeface="Poppins"/>
              <a:cs typeface="Poppins"/>
              <a:sym typeface="Poppins"/>
            </a:endParaRPr>
          </a:p>
        </p:txBody>
      </p:sp>
      <p:sp>
        <p:nvSpPr>
          <p:cNvPr id="58" name="Google Shape;58;p59"/>
          <p:cNvSpPr/>
          <p:nvPr/>
        </p:nvSpPr>
        <p:spPr>
          <a:xfrm rot="10800000">
            <a:off x="0" y="5616"/>
            <a:ext cx="1317018" cy="2121303"/>
          </a:xfrm>
          <a:custGeom>
            <a:avLst/>
            <a:gdLst/>
            <a:ahLst/>
            <a:cxnLst/>
            <a:rect l="l" t="t" r="r" b="b"/>
            <a:pathLst>
              <a:path w="213" h="365" extrusionOk="0">
                <a:moveTo>
                  <a:pt x="213" y="0"/>
                </a:moveTo>
                <a:lnTo>
                  <a:pt x="0" y="365"/>
                </a:lnTo>
                <a:lnTo>
                  <a:pt x="213" y="365"/>
                </a:lnTo>
                <a:lnTo>
                  <a:pt x="213" y="0"/>
                </a:lnTo>
                <a:close/>
              </a:path>
            </a:pathLst>
          </a:custGeom>
          <a:solidFill>
            <a:srgbClr val="7412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59" name="Google Shape;59;p59"/>
          <p:cNvSpPr/>
          <p:nvPr/>
        </p:nvSpPr>
        <p:spPr>
          <a:xfrm>
            <a:off x="10469449" y="3095152"/>
            <a:ext cx="1758053" cy="3140035"/>
          </a:xfrm>
          <a:custGeom>
            <a:avLst/>
            <a:gdLst/>
            <a:ahLst/>
            <a:cxnLst/>
            <a:rect l="l" t="t" r="r" b="b"/>
            <a:pathLst>
              <a:path w="6254" h="8532" extrusionOk="0">
                <a:moveTo>
                  <a:pt x="0" y="8532"/>
                </a:moveTo>
                <a:lnTo>
                  <a:pt x="2434" y="8532"/>
                </a:lnTo>
                <a:lnTo>
                  <a:pt x="6254" y="3388"/>
                </a:lnTo>
                <a:cubicBezTo>
                  <a:pt x="6237" y="2259"/>
                  <a:pt x="6219" y="1129"/>
                  <a:pt x="6202" y="0"/>
                </a:cubicBezTo>
                <a:lnTo>
                  <a:pt x="0" y="8532"/>
                </a:lnTo>
                <a:close/>
              </a:path>
            </a:pathLst>
          </a:custGeom>
          <a:solidFill>
            <a:srgbClr val="A6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ayout_02" type="titleOnly">
  <p:cSld name="TITLE_ONLY">
    <p:bg>
      <p:bgPr>
        <a:solidFill>
          <a:srgbClr val="F2F2F2"/>
        </a:solidFill>
        <a:effectLst/>
      </p:bgPr>
    </p:bg>
    <p:spTree>
      <p:nvGrpSpPr>
        <p:cNvPr id="1" name="Shape 60"/>
        <p:cNvGrpSpPr/>
        <p:nvPr/>
      </p:nvGrpSpPr>
      <p:grpSpPr>
        <a:xfrm>
          <a:off x="0" y="0"/>
          <a:ext cx="0" cy="0"/>
          <a:chOff x="0" y="0"/>
          <a:chExt cx="0" cy="0"/>
        </a:xfrm>
      </p:grpSpPr>
      <p:sp>
        <p:nvSpPr>
          <p:cNvPr id="61" name="Google Shape;61;p60"/>
          <p:cNvSpPr txBox="1">
            <a:spLocks noGrp="1"/>
          </p:cNvSpPr>
          <p:nvPr>
            <p:ph type="title"/>
          </p:nvPr>
        </p:nvSpPr>
        <p:spPr>
          <a:xfrm>
            <a:off x="838200" y="29516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595959"/>
              </a:buClr>
              <a:buSzPts val="3200"/>
              <a:buFont typeface="Poppins Medium"/>
              <a:buNone/>
              <a:defRPr>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0"/>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4" name="Google Shape;64;p60"/>
          <p:cNvSpPr/>
          <p:nvPr/>
        </p:nvSpPr>
        <p:spPr>
          <a:xfrm>
            <a:off x="0" y="0"/>
            <a:ext cx="5606143" cy="6858000"/>
          </a:xfrm>
          <a:prstGeom prst="diagStripe">
            <a:avLst>
              <a:gd name="adj" fmla="val 50000"/>
            </a:avLst>
          </a:prstGeom>
          <a:solidFill>
            <a:srgbClr val="BFBFBF">
              <a:alpha val="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Poppins"/>
              <a:ea typeface="Poppins"/>
              <a:cs typeface="Poppins"/>
              <a:sym typeface="Poppins"/>
            </a:endParaRPr>
          </a:p>
        </p:txBody>
      </p:sp>
      <p:pic>
        <p:nvPicPr>
          <p:cNvPr id="65" name="Google Shape;65;p60" descr="Logo&#10;&#10;Description automatically generated"/>
          <p:cNvPicPr preferRelativeResize="0"/>
          <p:nvPr/>
        </p:nvPicPr>
        <p:blipFill rotWithShape="1">
          <a:blip r:embed="rId2">
            <a:alphaModFix/>
          </a:blip>
          <a:srcRect/>
          <a:stretch/>
        </p:blipFill>
        <p:spPr>
          <a:xfrm>
            <a:off x="10937655" y="6401122"/>
            <a:ext cx="1067458" cy="36168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_04">
  <p:cSld name="Layout_04">
    <p:spTree>
      <p:nvGrpSpPr>
        <p:cNvPr id="1" name="Shape 66"/>
        <p:cNvGrpSpPr/>
        <p:nvPr/>
      </p:nvGrpSpPr>
      <p:grpSpPr>
        <a:xfrm>
          <a:off x="0" y="0"/>
          <a:ext cx="0" cy="0"/>
          <a:chOff x="0" y="0"/>
          <a:chExt cx="0" cy="0"/>
        </a:xfrm>
      </p:grpSpPr>
      <p:pic>
        <p:nvPicPr>
          <p:cNvPr id="67" name="Google Shape;67;p61"/>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68" name="Google Shape;68;p61"/>
          <p:cNvSpPr/>
          <p:nvPr/>
        </p:nvSpPr>
        <p:spPr>
          <a:xfrm>
            <a:off x="729342" y="0"/>
            <a:ext cx="4285887" cy="62375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69" name="Google Shape;69;p61"/>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71" name="Google Shape;71;p61"/>
          <p:cNvGrpSpPr/>
          <p:nvPr/>
        </p:nvGrpSpPr>
        <p:grpSpPr>
          <a:xfrm>
            <a:off x="2561933" y="419857"/>
            <a:ext cx="613993" cy="75107"/>
            <a:chOff x="-1587" y="4763"/>
            <a:chExt cx="300037" cy="42862"/>
          </a:xfrm>
        </p:grpSpPr>
        <p:sp>
          <p:nvSpPr>
            <p:cNvPr id="72" name="Google Shape;72;p61"/>
            <p:cNvSpPr/>
            <p:nvPr/>
          </p:nvSpPr>
          <p:spPr>
            <a:xfrm>
              <a:off x="-1587"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73" name="Google Shape;73;p61"/>
            <p:cNvSpPr/>
            <p:nvPr/>
          </p:nvSpPr>
          <p:spPr>
            <a:xfrm>
              <a:off x="85725"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74" name="Google Shape;74;p61"/>
            <p:cNvSpPr/>
            <p:nvPr/>
          </p:nvSpPr>
          <p:spPr>
            <a:xfrm>
              <a:off x="171450"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sp>
          <p:nvSpPr>
            <p:cNvPr id="75" name="Google Shape;75;p61"/>
            <p:cNvSpPr/>
            <p:nvPr/>
          </p:nvSpPr>
          <p:spPr>
            <a:xfrm>
              <a:off x="261938" y="4763"/>
              <a:ext cx="36512" cy="42862"/>
            </a:xfrm>
            <a:prstGeom prst="ellipse">
              <a:avLst/>
            </a:prstGeom>
            <a:solidFill>
              <a:srgbClr val="C04C4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Poppins"/>
                <a:ea typeface="Poppins"/>
                <a:cs typeface="Poppins"/>
                <a:sym typeface="Poppins"/>
              </a:endParaRPr>
            </a:p>
          </p:txBody>
        </p:sp>
      </p:grpSp>
      <p:sp>
        <p:nvSpPr>
          <p:cNvPr id="76" name="Google Shape;76;p61"/>
          <p:cNvSpPr txBox="1">
            <a:spLocks noGrp="1"/>
          </p:cNvSpPr>
          <p:nvPr>
            <p:ph type="title"/>
          </p:nvPr>
        </p:nvSpPr>
        <p:spPr>
          <a:xfrm>
            <a:off x="1008176" y="2103437"/>
            <a:ext cx="3815716"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Poppi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_05">
  <p:cSld name="Layout_05">
    <p:bg>
      <p:bgPr>
        <a:solidFill>
          <a:srgbClr val="C04C4C"/>
        </a:solidFill>
        <a:effectLst/>
      </p:bgPr>
    </p:bg>
    <p:spTree>
      <p:nvGrpSpPr>
        <p:cNvPr id="1" name="Shape 77"/>
        <p:cNvGrpSpPr/>
        <p:nvPr/>
      </p:nvGrpSpPr>
      <p:grpSpPr>
        <a:xfrm>
          <a:off x="0" y="0"/>
          <a:ext cx="0" cy="0"/>
          <a:chOff x="0" y="0"/>
          <a:chExt cx="0" cy="0"/>
        </a:xfrm>
      </p:grpSpPr>
      <p:sp>
        <p:nvSpPr>
          <p:cNvPr id="78" name="Google Shape;78;p62"/>
          <p:cNvSpPr/>
          <p:nvPr/>
        </p:nvSpPr>
        <p:spPr>
          <a:xfrm rot="10800000">
            <a:off x="11064240" y="0"/>
            <a:ext cx="1127760" cy="1447800"/>
          </a:xfrm>
          <a:custGeom>
            <a:avLst/>
            <a:gdLst/>
            <a:ahLst/>
            <a:cxnLst/>
            <a:rect l="l" t="t" r="r" b="b"/>
            <a:pathLst>
              <a:path w="10001" h="10000" extrusionOk="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79" name="Google Shape;79;p62"/>
          <p:cNvSpPr/>
          <p:nvPr/>
        </p:nvSpPr>
        <p:spPr>
          <a:xfrm>
            <a:off x="0" y="0"/>
            <a:ext cx="5148943" cy="6858000"/>
          </a:xfrm>
          <a:prstGeom prst="rect">
            <a:avLst/>
          </a:prstGeom>
          <a:solidFill>
            <a:srgbClr val="3F3F3F"/>
          </a:solidFill>
          <a:ln w="12700" cap="flat" cmpd="sng">
            <a:solidFill>
              <a:srgbClr val="CBCBCB"/>
            </a:solidFill>
            <a:prstDash val="solid"/>
            <a:miter lim="800000"/>
            <a:headEnd type="none" w="sm" len="sm"/>
            <a:tailEnd type="none" w="sm" len="sm"/>
          </a:ln>
          <a:effectLst>
            <a:outerShdw blurRad="457200" dist="215900" sx="96000" sy="960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80" name="Google Shape;80;p62"/>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 name="Google Shape;82;p62"/>
          <p:cNvSpPr txBox="1">
            <a:spLocks noGrp="1"/>
          </p:cNvSpPr>
          <p:nvPr>
            <p:ph type="title"/>
          </p:nvPr>
        </p:nvSpPr>
        <p:spPr>
          <a:xfrm>
            <a:off x="500742" y="1286581"/>
            <a:ext cx="416922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Poppins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62"/>
          <p:cNvSpPr>
            <a:spLocks noGrp="1"/>
          </p:cNvSpPr>
          <p:nvPr>
            <p:ph type="pic" idx="2"/>
          </p:nvPr>
        </p:nvSpPr>
        <p:spPr>
          <a:xfrm>
            <a:off x="8752114" y="733425"/>
            <a:ext cx="2939143" cy="2363380"/>
          </a:xfrm>
          <a:prstGeom prst="rect">
            <a:avLst/>
          </a:prstGeom>
          <a:noFill/>
          <a:ln>
            <a:noFill/>
          </a:ln>
        </p:spPr>
      </p:sp>
      <p:sp>
        <p:nvSpPr>
          <p:cNvPr id="84" name="Google Shape;84;p62"/>
          <p:cNvSpPr>
            <a:spLocks noGrp="1"/>
          </p:cNvSpPr>
          <p:nvPr>
            <p:ph type="pic" idx="3"/>
          </p:nvPr>
        </p:nvSpPr>
        <p:spPr>
          <a:xfrm>
            <a:off x="5595258" y="733425"/>
            <a:ext cx="2939143" cy="2363380"/>
          </a:xfrm>
          <a:prstGeom prst="rect">
            <a:avLst/>
          </a:prstGeom>
          <a:noFill/>
          <a:ln>
            <a:noFill/>
          </a:ln>
        </p:spPr>
      </p:sp>
      <p:sp>
        <p:nvSpPr>
          <p:cNvPr id="85" name="Google Shape;85;p62"/>
          <p:cNvSpPr>
            <a:spLocks noGrp="1"/>
          </p:cNvSpPr>
          <p:nvPr>
            <p:ph type="pic" idx="4"/>
          </p:nvPr>
        </p:nvSpPr>
        <p:spPr>
          <a:xfrm>
            <a:off x="8752114" y="3244668"/>
            <a:ext cx="2939143" cy="2363380"/>
          </a:xfrm>
          <a:prstGeom prst="rect">
            <a:avLst/>
          </a:prstGeom>
          <a:noFill/>
          <a:ln>
            <a:noFill/>
          </a:ln>
        </p:spPr>
      </p:sp>
      <p:sp>
        <p:nvSpPr>
          <p:cNvPr id="86" name="Google Shape;86;p62"/>
          <p:cNvSpPr>
            <a:spLocks noGrp="1"/>
          </p:cNvSpPr>
          <p:nvPr>
            <p:ph type="pic" idx="5"/>
          </p:nvPr>
        </p:nvSpPr>
        <p:spPr>
          <a:xfrm>
            <a:off x="5595258" y="3244668"/>
            <a:ext cx="2939143" cy="2363380"/>
          </a:xfrm>
          <a:prstGeom prst="rect">
            <a:avLst/>
          </a:prstGeom>
          <a:noFill/>
          <a:ln>
            <a:noFill/>
          </a:ln>
        </p:spPr>
      </p:sp>
      <p:pic>
        <p:nvPicPr>
          <p:cNvPr id="87" name="Google Shape;87;p62" descr="Logo&#10;&#10;Description automatically generated"/>
          <p:cNvPicPr preferRelativeResize="0"/>
          <p:nvPr/>
        </p:nvPicPr>
        <p:blipFill rotWithShape="1">
          <a:blip r:embed="rId2">
            <a:alphaModFix/>
          </a:blip>
          <a:srcRect/>
          <a:stretch/>
        </p:blipFill>
        <p:spPr>
          <a:xfrm>
            <a:off x="10910580" y="6338033"/>
            <a:ext cx="1069391" cy="36168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_layout_02">
  <p:cSld name="blank_layout_02">
    <p:spTree>
      <p:nvGrpSpPr>
        <p:cNvPr id="1" name="Shape 88"/>
        <p:cNvGrpSpPr/>
        <p:nvPr/>
      </p:nvGrpSpPr>
      <p:grpSpPr>
        <a:xfrm>
          <a:off x="0" y="0"/>
          <a:ext cx="0" cy="0"/>
          <a:chOff x="0" y="0"/>
          <a:chExt cx="0" cy="0"/>
        </a:xfrm>
      </p:grpSpPr>
      <p:sp>
        <p:nvSpPr>
          <p:cNvPr id="89" name="Google Shape;89;p63"/>
          <p:cNvSpPr/>
          <p:nvPr/>
        </p:nvSpPr>
        <p:spPr>
          <a:xfrm>
            <a:off x="0" y="-1"/>
            <a:ext cx="12192000" cy="6858000"/>
          </a:xfrm>
          <a:prstGeom prst="rect">
            <a:avLst/>
          </a:prstGeom>
          <a:solidFill>
            <a:srgbClr val="4646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90" name="Google Shape;90;p63"/>
          <p:cNvPicPr preferRelativeResize="0"/>
          <p:nvPr/>
        </p:nvPicPr>
        <p:blipFill rotWithShape="1">
          <a:blip r:embed="rId2">
            <a:alphaModFix/>
          </a:blip>
          <a:srcRect/>
          <a:stretch/>
        </p:blipFill>
        <p:spPr>
          <a:xfrm rot="10800000" flipH="1">
            <a:off x="-5939" y="3718377"/>
            <a:ext cx="12192000" cy="3139623"/>
          </a:xfrm>
          <a:prstGeom prst="rect">
            <a:avLst/>
          </a:prstGeom>
          <a:noFill/>
          <a:ln>
            <a:noFill/>
          </a:ln>
        </p:spPr>
      </p:pic>
      <p:sp>
        <p:nvSpPr>
          <p:cNvPr id="91" name="Google Shape;91;p63"/>
          <p:cNvSpPr/>
          <p:nvPr/>
        </p:nvSpPr>
        <p:spPr>
          <a:xfrm>
            <a:off x="0" y="0"/>
            <a:ext cx="5606143" cy="6858000"/>
          </a:xfrm>
          <a:prstGeom prst="diagStripe">
            <a:avLst>
              <a:gd name="adj" fmla="val 50000"/>
            </a:avLst>
          </a:prstGeom>
          <a:solidFill>
            <a:srgbClr val="BFBFB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Poppins"/>
              <a:ea typeface="Poppins"/>
              <a:cs typeface="Poppins"/>
              <a:sym typeface="Poppins"/>
            </a:endParaRPr>
          </a:p>
        </p:txBody>
      </p:sp>
      <p:sp>
        <p:nvSpPr>
          <p:cNvPr id="92" name="Google Shape;92;p63"/>
          <p:cNvSpPr/>
          <p:nvPr/>
        </p:nvSpPr>
        <p:spPr>
          <a:xfrm rot="10800000">
            <a:off x="209321" y="0"/>
            <a:ext cx="99164" cy="3058510"/>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93" name="Google Shape;93;p63"/>
          <p:cNvSpPr/>
          <p:nvPr/>
        </p:nvSpPr>
        <p:spPr>
          <a:xfrm rot="10800000">
            <a:off x="209518" y="3139623"/>
            <a:ext cx="99164" cy="433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sp>
        <p:nvSpPr>
          <p:cNvPr id="94" name="Google Shape;94;p63"/>
          <p:cNvSpPr/>
          <p:nvPr/>
        </p:nvSpPr>
        <p:spPr>
          <a:xfrm rot="10800000">
            <a:off x="209321" y="3654629"/>
            <a:ext cx="99164" cy="433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Poppins"/>
              <a:ea typeface="Poppins"/>
              <a:cs typeface="Poppins"/>
              <a:sym typeface="Poppins"/>
            </a:endParaRPr>
          </a:p>
        </p:txBody>
      </p:sp>
      <p:pic>
        <p:nvPicPr>
          <p:cNvPr id="95" name="Google Shape;95;p63" descr="Logo&#10;&#10;Description automatically generated"/>
          <p:cNvPicPr preferRelativeResize="0"/>
          <p:nvPr/>
        </p:nvPicPr>
        <p:blipFill rotWithShape="1">
          <a:blip r:embed="rId3">
            <a:alphaModFix/>
          </a:blip>
          <a:srcRect/>
          <a:stretch/>
        </p:blipFill>
        <p:spPr>
          <a:xfrm>
            <a:off x="10910580" y="6338033"/>
            <a:ext cx="1069391" cy="3616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alpha val="36862"/>
          </a:srgbClr>
        </a:solidFill>
        <a:effectLst/>
      </p:bgPr>
    </p:bg>
    <p:spTree>
      <p:nvGrpSpPr>
        <p:cNvPr id="1" name="Shape 9"/>
        <p:cNvGrpSpPr/>
        <p:nvPr/>
      </p:nvGrpSpPr>
      <p:grpSpPr>
        <a:xfrm>
          <a:off x="0" y="0"/>
          <a:ext cx="0" cy="0"/>
          <a:chOff x="0" y="0"/>
          <a:chExt cx="0" cy="0"/>
        </a:xfrm>
      </p:grpSpPr>
      <p:sp>
        <p:nvSpPr>
          <p:cNvPr id="10" name="Google Shape;10;p54"/>
          <p:cNvSpPr txBox="1">
            <a:spLocks noGrp="1"/>
          </p:cNvSpPr>
          <p:nvPr>
            <p:ph type="title"/>
          </p:nvPr>
        </p:nvSpPr>
        <p:spPr>
          <a:xfrm>
            <a:off x="838200" y="336550"/>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F3F3F"/>
              </a:buClr>
              <a:buSzPts val="3200"/>
              <a:buFont typeface="Poppins Medium"/>
              <a:buNone/>
              <a:defRPr sz="3200" b="1" i="0" u="none" strike="noStrike" cap="none">
                <a:solidFill>
                  <a:srgbClr val="3F3F3F"/>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rgbClr val="262626"/>
              </a:buClr>
              <a:buSzPts val="1800"/>
              <a:buFont typeface="Arial"/>
              <a:buChar char="•"/>
              <a:defRPr sz="1800" b="0" i="0" u="none" strike="noStrike" cap="none">
                <a:solidFill>
                  <a:srgbClr val="262626"/>
                </a:solidFill>
                <a:latin typeface="Poppins"/>
                <a:ea typeface="Poppins"/>
                <a:cs typeface="Poppins"/>
                <a:sym typeface="Poppins"/>
              </a:defRPr>
            </a:lvl1pPr>
            <a:lvl2pPr marL="914400" marR="0" lvl="1" indent="-330200" algn="l" rtl="0">
              <a:lnSpc>
                <a:spcPct val="90000"/>
              </a:lnSpc>
              <a:spcBef>
                <a:spcPts val="500"/>
              </a:spcBef>
              <a:spcAft>
                <a:spcPts val="0"/>
              </a:spcAft>
              <a:buClr>
                <a:srgbClr val="262626"/>
              </a:buClr>
              <a:buSzPts val="1600"/>
              <a:buFont typeface="Arial"/>
              <a:buChar char="•"/>
              <a:defRPr sz="1600" b="0" i="0" u="none" strike="noStrike" cap="none">
                <a:solidFill>
                  <a:srgbClr val="262626"/>
                </a:solidFill>
                <a:latin typeface="Poppins"/>
                <a:ea typeface="Poppins"/>
                <a:cs typeface="Poppins"/>
                <a:sym typeface="Poppins"/>
              </a:defRPr>
            </a:lvl2pPr>
            <a:lvl3pPr marL="1371600" marR="0" lvl="2" indent="-317500" algn="l" rtl="0">
              <a:lnSpc>
                <a:spcPct val="90000"/>
              </a:lnSpc>
              <a:spcBef>
                <a:spcPts val="500"/>
              </a:spcBef>
              <a:spcAft>
                <a:spcPts val="0"/>
              </a:spcAft>
              <a:buClr>
                <a:srgbClr val="262626"/>
              </a:buClr>
              <a:buSzPts val="1400"/>
              <a:buFont typeface="Arial"/>
              <a:buChar char="•"/>
              <a:defRPr sz="1400" b="0" i="0" u="none" strike="noStrike" cap="none">
                <a:solidFill>
                  <a:srgbClr val="262626"/>
                </a:solidFill>
                <a:latin typeface="Poppins"/>
                <a:ea typeface="Poppins"/>
                <a:cs typeface="Poppins"/>
                <a:sym typeface="Poppins"/>
              </a:defRPr>
            </a:lvl3pPr>
            <a:lvl4pPr marL="1828800" marR="0" lvl="3" indent="-298450" algn="l" rtl="0">
              <a:lnSpc>
                <a:spcPct val="90000"/>
              </a:lnSpc>
              <a:spcBef>
                <a:spcPts val="500"/>
              </a:spcBef>
              <a:spcAft>
                <a:spcPts val="0"/>
              </a:spcAft>
              <a:buClr>
                <a:srgbClr val="262626"/>
              </a:buClr>
              <a:buSzPts val="1100"/>
              <a:buFont typeface="Arial"/>
              <a:buChar char="•"/>
              <a:defRPr sz="1100" b="0" i="0" u="none" strike="noStrike" cap="none">
                <a:solidFill>
                  <a:srgbClr val="262626"/>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2" name="Google Shape;12;p54"/>
          <p:cNvSpPr txBox="1">
            <a:spLocks noGrp="1"/>
          </p:cNvSpPr>
          <p:nvPr>
            <p:ph type="ftr" idx="11"/>
          </p:nvPr>
        </p:nvSpPr>
        <p:spPr>
          <a:xfrm>
            <a:off x="186887" y="644403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2pPr>
            <a:lvl3pPr marR="0" lvl="2"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3pPr>
            <a:lvl4pPr marR="0" lvl="3"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4pPr>
            <a:lvl5pPr marR="0" lvl="4"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5pPr>
            <a:lvl6pPr marR="0" lvl="5"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6pPr>
            <a:lvl7pPr marR="0" lvl="6"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7pPr>
            <a:lvl8pPr marR="0" lvl="7"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8pPr>
            <a:lvl9pPr marR="0" lvl="8" algn="l" rtl="0">
              <a:spcBef>
                <a:spcPts val="0"/>
              </a:spcBef>
              <a:spcAft>
                <a:spcPts val="0"/>
              </a:spcAft>
              <a:buSzPts val="1400"/>
              <a:buNone/>
              <a:defRPr sz="1800" b="0" i="0" u="none" strike="noStrike" cap="none">
                <a:solidFill>
                  <a:schemeClr val="dk1"/>
                </a:solidFill>
                <a:latin typeface="Poppins"/>
                <a:ea typeface="Poppins"/>
                <a:cs typeface="Poppins"/>
                <a:sym typeface="Poppins"/>
              </a:defRPr>
            </a:lvl9pPr>
          </a:lstStyle>
          <a:p>
            <a:endParaRPr/>
          </a:p>
        </p:txBody>
      </p:sp>
      <p:sp>
        <p:nvSpPr>
          <p:cNvPr id="13" name="Google Shape;13;p54"/>
          <p:cNvSpPr/>
          <p:nvPr/>
        </p:nvSpPr>
        <p:spPr>
          <a:xfrm>
            <a:off x="5553075" y="6413500"/>
            <a:ext cx="1085850" cy="444500"/>
          </a:xfrm>
          <a:custGeom>
            <a:avLst/>
            <a:gdLst/>
            <a:ahLst/>
            <a:cxnLst/>
            <a:rect l="l" t="t" r="r" b="b"/>
            <a:pathLst>
              <a:path w="2344943" h="407428" extrusionOk="0">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a:ea typeface="Poppins"/>
              <a:cs typeface="Poppins"/>
              <a:sym typeface="Poppins"/>
            </a:endParaRPr>
          </a:p>
        </p:txBody>
      </p:sp>
      <p:sp>
        <p:nvSpPr>
          <p:cNvPr id="14" name="Google Shape;14;p54"/>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0" i="0" u="none" strike="noStrike" cap="none">
                <a:solidFill>
                  <a:srgbClr val="262626"/>
                </a:solidFill>
                <a:latin typeface="Poppins"/>
                <a:ea typeface="Poppins"/>
                <a:cs typeface="Poppins"/>
                <a:sym typeface="Poppins"/>
              </a:defRPr>
            </a:lvl1pPr>
            <a:lvl2pPr marL="0" marR="0" lvl="1" indent="0" algn="ctr" rtl="0">
              <a:spcBef>
                <a:spcPts val="0"/>
              </a:spcBef>
              <a:buNone/>
              <a:defRPr sz="1400" b="0" i="0" u="none" strike="noStrike" cap="none">
                <a:solidFill>
                  <a:srgbClr val="262626"/>
                </a:solidFill>
                <a:latin typeface="Poppins"/>
                <a:ea typeface="Poppins"/>
                <a:cs typeface="Poppins"/>
                <a:sym typeface="Poppins"/>
              </a:defRPr>
            </a:lvl2pPr>
            <a:lvl3pPr marL="0" marR="0" lvl="2" indent="0" algn="ctr" rtl="0">
              <a:spcBef>
                <a:spcPts val="0"/>
              </a:spcBef>
              <a:buNone/>
              <a:defRPr sz="1400" b="0" i="0" u="none" strike="noStrike" cap="none">
                <a:solidFill>
                  <a:srgbClr val="262626"/>
                </a:solidFill>
                <a:latin typeface="Poppins"/>
                <a:ea typeface="Poppins"/>
                <a:cs typeface="Poppins"/>
                <a:sym typeface="Poppins"/>
              </a:defRPr>
            </a:lvl3pPr>
            <a:lvl4pPr marL="0" marR="0" lvl="3" indent="0" algn="ctr" rtl="0">
              <a:spcBef>
                <a:spcPts val="0"/>
              </a:spcBef>
              <a:buNone/>
              <a:defRPr sz="1400" b="0" i="0" u="none" strike="noStrike" cap="none">
                <a:solidFill>
                  <a:srgbClr val="262626"/>
                </a:solidFill>
                <a:latin typeface="Poppins"/>
                <a:ea typeface="Poppins"/>
                <a:cs typeface="Poppins"/>
                <a:sym typeface="Poppins"/>
              </a:defRPr>
            </a:lvl4pPr>
            <a:lvl5pPr marL="0" marR="0" lvl="4" indent="0" algn="ctr" rtl="0">
              <a:spcBef>
                <a:spcPts val="0"/>
              </a:spcBef>
              <a:buNone/>
              <a:defRPr sz="1400" b="0" i="0" u="none" strike="noStrike" cap="none">
                <a:solidFill>
                  <a:srgbClr val="262626"/>
                </a:solidFill>
                <a:latin typeface="Poppins"/>
                <a:ea typeface="Poppins"/>
                <a:cs typeface="Poppins"/>
                <a:sym typeface="Poppins"/>
              </a:defRPr>
            </a:lvl5pPr>
            <a:lvl6pPr marL="0" marR="0" lvl="5" indent="0" algn="ctr" rtl="0">
              <a:spcBef>
                <a:spcPts val="0"/>
              </a:spcBef>
              <a:buNone/>
              <a:defRPr sz="1400" b="0" i="0" u="none" strike="noStrike" cap="none">
                <a:solidFill>
                  <a:srgbClr val="262626"/>
                </a:solidFill>
                <a:latin typeface="Poppins"/>
                <a:ea typeface="Poppins"/>
                <a:cs typeface="Poppins"/>
                <a:sym typeface="Poppins"/>
              </a:defRPr>
            </a:lvl6pPr>
            <a:lvl7pPr marL="0" marR="0" lvl="6" indent="0" algn="ctr" rtl="0">
              <a:spcBef>
                <a:spcPts val="0"/>
              </a:spcBef>
              <a:buNone/>
              <a:defRPr sz="1400" b="0" i="0" u="none" strike="noStrike" cap="none">
                <a:solidFill>
                  <a:srgbClr val="262626"/>
                </a:solidFill>
                <a:latin typeface="Poppins"/>
                <a:ea typeface="Poppins"/>
                <a:cs typeface="Poppins"/>
                <a:sym typeface="Poppins"/>
              </a:defRPr>
            </a:lvl7pPr>
            <a:lvl8pPr marL="0" marR="0" lvl="7" indent="0" algn="ctr" rtl="0">
              <a:spcBef>
                <a:spcPts val="0"/>
              </a:spcBef>
              <a:buNone/>
              <a:defRPr sz="1400" b="0" i="0" u="none" strike="noStrike" cap="none">
                <a:solidFill>
                  <a:srgbClr val="262626"/>
                </a:solidFill>
                <a:latin typeface="Poppins"/>
                <a:ea typeface="Poppins"/>
                <a:cs typeface="Poppins"/>
                <a:sym typeface="Poppins"/>
              </a:defRPr>
            </a:lvl8pPr>
            <a:lvl9pPr marL="0" marR="0" lvl="8" indent="0" algn="ctr" rtl="0">
              <a:spcBef>
                <a:spcPts val="0"/>
              </a:spcBef>
              <a:buNone/>
              <a:defRPr sz="1400" b="0" i="0" u="none" strike="noStrike" cap="none">
                <a:solidFill>
                  <a:srgbClr val="262626"/>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www.shutterstock.com/"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nngroup.com/articles/direct-manipulation/"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www.cnet.com/tech/services-and-software/google-3d-animals-how-to-use-cool-ar-feature-at-home-lis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AyihacflLto"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s://www.youtube.com/watch?v=HGYFEI6uLy0" TargetMode="External"/><Relationship Id="rId4" Type="http://schemas.openxmlformats.org/officeDocument/2006/relationships/hyperlink" Target="http://www.youtube.com/watch?v=4W2kXBBFDw4&amp;t=4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Jokpt_LJpbw"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richtechrobotics.com/"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
          <p:cNvSpPr txBox="1"/>
          <p:nvPr/>
        </p:nvSpPr>
        <p:spPr>
          <a:xfrm>
            <a:off x="656092" y="1168692"/>
            <a:ext cx="6372225" cy="16850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b="1">
                <a:solidFill>
                  <a:srgbClr val="F2F2F2"/>
                </a:solidFill>
                <a:latin typeface="Poppins Medium"/>
                <a:ea typeface="Poppins Medium"/>
                <a:cs typeface="Poppins Medium"/>
                <a:sym typeface="Poppins Medium"/>
              </a:rPr>
              <a:t>Topic 3: Conceptualising Interaction</a:t>
            </a:r>
            <a:endParaRPr sz="3600" b="1">
              <a:solidFill>
                <a:srgbClr val="F2F2F2"/>
              </a:solidFill>
              <a:latin typeface="Poppins Medium"/>
              <a:ea typeface="Poppins Medium"/>
              <a:cs typeface="Poppins Medium"/>
              <a:sym typeface="Poppins Medium"/>
            </a:endParaRPr>
          </a:p>
        </p:txBody>
      </p:sp>
      <p:sp>
        <p:nvSpPr>
          <p:cNvPr id="191" name="Google Shape;191;p1"/>
          <p:cNvSpPr/>
          <p:nvPr/>
        </p:nvSpPr>
        <p:spPr>
          <a:xfrm>
            <a:off x="656091" y="3864656"/>
            <a:ext cx="4404639" cy="15696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lt2"/>
                </a:solidFill>
                <a:latin typeface="Open Sans"/>
                <a:ea typeface="Open Sans"/>
                <a:cs typeface="Open Sans"/>
                <a:sym typeface="Open Sans"/>
              </a:rPr>
              <a:t>SECV2113 Human-Computer Interaction</a:t>
            </a:r>
            <a:endParaRPr sz="1600" dirty="0"/>
          </a:p>
          <a:p>
            <a:pPr marL="0" marR="0" lvl="0" indent="0" algn="l" rtl="0">
              <a:lnSpc>
                <a:spcPct val="150000"/>
              </a:lnSpc>
              <a:spcBef>
                <a:spcPts val="0"/>
              </a:spcBef>
              <a:spcAft>
                <a:spcPts val="0"/>
              </a:spcAft>
              <a:buNone/>
            </a:pPr>
            <a:endParaRPr sz="1600" b="1" dirty="0">
              <a:solidFill>
                <a:schemeClr val="lt2"/>
              </a:solidFill>
              <a:latin typeface="Open Sans"/>
              <a:ea typeface="Open Sans"/>
              <a:cs typeface="Open Sans"/>
              <a:sym typeface="Open Sans"/>
            </a:endParaRPr>
          </a:p>
          <a:p>
            <a:pPr marL="0" marR="0" lvl="0" indent="0" algn="l" rtl="0">
              <a:lnSpc>
                <a:spcPct val="150000"/>
              </a:lnSpc>
              <a:spcBef>
                <a:spcPts val="0"/>
              </a:spcBef>
              <a:spcAft>
                <a:spcPts val="0"/>
              </a:spcAft>
              <a:buNone/>
            </a:pPr>
            <a:r>
              <a:rPr lang="en-US" sz="1600" b="1" dirty="0">
                <a:solidFill>
                  <a:schemeClr val="lt2"/>
                </a:solidFill>
                <a:latin typeface="Open Sans"/>
                <a:ea typeface="Open Sans"/>
                <a:cs typeface="Open Sans"/>
                <a:sym typeface="Open Sans"/>
              </a:rPr>
              <a:t>Faculty of Computing</a:t>
            </a:r>
            <a:endParaRPr sz="1600" dirty="0"/>
          </a:p>
          <a:p>
            <a:pPr marL="0" marR="0" lvl="0" indent="0" algn="l" rtl="0">
              <a:lnSpc>
                <a:spcPct val="150000"/>
              </a:lnSpc>
              <a:spcBef>
                <a:spcPts val="0"/>
              </a:spcBef>
              <a:spcAft>
                <a:spcPts val="0"/>
              </a:spcAft>
              <a:buNone/>
            </a:pPr>
            <a:r>
              <a:rPr lang="en-US" sz="1600" b="1" dirty="0" err="1">
                <a:solidFill>
                  <a:schemeClr val="lt2"/>
                </a:solidFill>
                <a:latin typeface="Open Sans"/>
                <a:ea typeface="Open Sans"/>
                <a:cs typeface="Open Sans"/>
                <a:sym typeface="Open Sans"/>
              </a:rPr>
              <a:t>Universiti</a:t>
            </a:r>
            <a:r>
              <a:rPr lang="en-US" sz="1600" b="1" dirty="0">
                <a:solidFill>
                  <a:schemeClr val="lt2"/>
                </a:solidFill>
                <a:latin typeface="Open Sans"/>
                <a:ea typeface="Open Sans"/>
                <a:cs typeface="Open Sans"/>
                <a:sym typeface="Open Sans"/>
              </a:rPr>
              <a:t> </a:t>
            </a:r>
            <a:r>
              <a:rPr lang="en-US" sz="1600" b="1" dirty="0" err="1">
                <a:solidFill>
                  <a:schemeClr val="lt2"/>
                </a:solidFill>
                <a:latin typeface="Open Sans"/>
                <a:ea typeface="Open Sans"/>
                <a:cs typeface="Open Sans"/>
                <a:sym typeface="Open Sans"/>
              </a:rPr>
              <a:t>Teknologi</a:t>
            </a:r>
            <a:r>
              <a:rPr lang="en-US" sz="1600" b="1" dirty="0">
                <a:solidFill>
                  <a:schemeClr val="lt2"/>
                </a:solidFill>
                <a:latin typeface="Open Sans"/>
                <a:ea typeface="Open Sans"/>
                <a:cs typeface="Open Sans"/>
                <a:sym typeface="Open Sans"/>
              </a:rPr>
              <a:t> Malaysia</a:t>
            </a:r>
            <a:endParaRPr sz="1600" dirty="0"/>
          </a:p>
        </p:txBody>
      </p:sp>
      <p:sp>
        <p:nvSpPr>
          <p:cNvPr id="192" name="Google Shape;192;p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fade">
                                      <p:cBhvr>
                                        <p:cTn id="1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p:nvPr/>
        </p:nvSpPr>
        <p:spPr>
          <a:xfrm>
            <a:off x="2090862" y="473741"/>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What is a Claim?</a:t>
            </a:r>
            <a:endParaRPr/>
          </a:p>
        </p:txBody>
      </p:sp>
      <p:sp>
        <p:nvSpPr>
          <p:cNvPr id="261" name="Google Shape;261;p10"/>
          <p:cNvSpPr/>
          <p:nvPr/>
        </p:nvSpPr>
        <p:spPr>
          <a:xfrm>
            <a:off x="1345595" y="1733679"/>
            <a:ext cx="9489641" cy="420884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A claim is </a:t>
            </a:r>
            <a:r>
              <a:rPr lang="en-US" sz="2000" dirty="0">
                <a:solidFill>
                  <a:srgbClr val="C00000"/>
                </a:solidFill>
                <a:latin typeface="Poppins"/>
                <a:ea typeface="Poppins"/>
                <a:cs typeface="Poppins"/>
                <a:sym typeface="Poppins"/>
              </a:rPr>
              <a:t>stating something to be true when it is still open to question</a:t>
            </a:r>
            <a:endParaRPr dirty="0">
              <a:solidFill>
                <a:srgbClr val="C00000"/>
              </a:solidFill>
            </a:endParaRPr>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It will raise revenue by attracting more people to the restaurant</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It will solve the labor crisis of there being not enough human waiters</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The real problem being addressed: </a:t>
            </a:r>
            <a:endParaRPr dirty="0"/>
          </a:p>
          <a:p>
            <a:pPr marL="457200" marR="0" lvl="1" indent="0" algn="just" rtl="0">
              <a:lnSpc>
                <a:spcPct val="150000"/>
              </a:lnSpc>
              <a:spcBef>
                <a:spcPts val="0"/>
              </a:spcBef>
              <a:spcAft>
                <a:spcPts val="0"/>
              </a:spcAft>
              <a:buNone/>
            </a:pPr>
            <a:r>
              <a:rPr lang="en-US" sz="2000" b="0" i="0" u="none" strike="noStrike" cap="none" dirty="0">
                <a:solidFill>
                  <a:srgbClr val="595959"/>
                </a:solidFill>
                <a:latin typeface="Poppins"/>
                <a:ea typeface="Poppins"/>
                <a:cs typeface="Poppins"/>
                <a:sym typeface="Poppins"/>
              </a:rPr>
              <a:t>“It is difficult to recruit good wait staff who provide the level of customer service to which we have become accustomed.”</a:t>
            </a:r>
            <a:endParaRPr dirty="0"/>
          </a:p>
        </p:txBody>
      </p:sp>
      <p:sp>
        <p:nvSpPr>
          <p:cNvPr id="262" name="Google Shape;262;p1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1"/>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Working through Assumptions</a:t>
            </a:r>
            <a:endParaRPr/>
          </a:p>
        </p:txBody>
      </p:sp>
      <p:sp>
        <p:nvSpPr>
          <p:cNvPr id="269" name="Google Shape;269;p11"/>
          <p:cNvSpPr/>
          <p:nvPr/>
        </p:nvSpPr>
        <p:spPr>
          <a:xfrm>
            <a:off x="1254030" y="1991906"/>
            <a:ext cx="9672771" cy="37856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Need to work through the initial stages of a design project</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Where do your </a:t>
            </a:r>
            <a:r>
              <a:rPr lang="en-US" sz="2000" b="0" i="0" u="none" strike="noStrike" cap="none" dirty="0">
                <a:solidFill>
                  <a:srgbClr val="C00000"/>
                </a:solidFill>
                <a:latin typeface="Poppins"/>
                <a:ea typeface="Poppins"/>
                <a:cs typeface="Poppins"/>
                <a:sym typeface="Poppins"/>
              </a:rPr>
              <a:t>ideas</a:t>
            </a:r>
            <a:r>
              <a:rPr lang="en-US" sz="2000" b="0" i="0" u="none" strike="noStrike" cap="none" dirty="0">
                <a:solidFill>
                  <a:srgbClr val="595959"/>
                </a:solidFill>
                <a:latin typeface="Poppins"/>
                <a:ea typeface="Poppins"/>
                <a:cs typeface="Poppins"/>
                <a:sym typeface="Poppins"/>
              </a:rPr>
              <a:t> come from?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What </a:t>
            </a:r>
            <a:r>
              <a:rPr lang="en-US" sz="2000" b="0" i="0" u="none" strike="noStrike" cap="none" dirty="0">
                <a:solidFill>
                  <a:srgbClr val="C00000"/>
                </a:solidFill>
                <a:latin typeface="Poppins"/>
                <a:ea typeface="Poppins"/>
                <a:cs typeface="Poppins"/>
                <a:sym typeface="Poppins"/>
              </a:rPr>
              <a:t>sources of inspiration </a:t>
            </a:r>
            <a:r>
              <a:rPr lang="en-US" sz="2000" b="0" i="0" u="none" strike="noStrike" cap="none" dirty="0">
                <a:solidFill>
                  <a:srgbClr val="595959"/>
                </a:solidFill>
                <a:latin typeface="Poppins"/>
                <a:ea typeface="Poppins"/>
                <a:cs typeface="Poppins"/>
                <a:sym typeface="Poppins"/>
              </a:rPr>
              <a:t>were used?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Is there any </a:t>
            </a:r>
            <a:r>
              <a:rPr lang="en-US" sz="2000" b="0" i="0" u="none" strike="noStrike" cap="none" dirty="0">
                <a:solidFill>
                  <a:srgbClr val="C00000"/>
                </a:solidFill>
                <a:latin typeface="Poppins"/>
                <a:ea typeface="Poppins"/>
                <a:cs typeface="Poppins"/>
                <a:sym typeface="Poppins"/>
              </a:rPr>
              <a:t>theory or research </a:t>
            </a:r>
            <a:r>
              <a:rPr lang="en-US" sz="2000" b="0" i="0" u="none" strike="noStrike" cap="none" dirty="0">
                <a:solidFill>
                  <a:srgbClr val="595959"/>
                </a:solidFill>
                <a:latin typeface="Poppins"/>
                <a:ea typeface="Poppins"/>
                <a:cs typeface="Poppins"/>
                <a:sym typeface="Poppins"/>
              </a:rPr>
              <a:t>that can be used to inform them?</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During the early ideation process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Ask questions, reconsider assumptions, and articulate concerns</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p:txBody>
      </p:sp>
      <p:sp>
        <p:nvSpPr>
          <p:cNvPr id="270" name="Google Shape;270;p1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2"/>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Poor Assumptions</a:t>
            </a:r>
            <a:endParaRPr/>
          </a:p>
        </p:txBody>
      </p:sp>
      <p:sp>
        <p:nvSpPr>
          <p:cNvPr id="277" name="Google Shape;277;p12"/>
          <p:cNvSpPr/>
          <p:nvPr/>
        </p:nvSpPr>
        <p:spPr>
          <a:xfrm>
            <a:off x="1254030" y="1991906"/>
            <a:ext cx="9672771" cy="28238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Those that are difficult to articulate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can highlight what ideas are vague or unrealistic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identify human activities and interactivities that are problematic </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Based on this kind of conceptual analysis iteratively work out how the design ideas might be improved</a:t>
            </a:r>
            <a:endParaRPr dirty="0"/>
          </a:p>
        </p:txBody>
      </p:sp>
      <p:sp>
        <p:nvSpPr>
          <p:cNvPr id="278" name="Google Shape;278;p1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3"/>
          <p:cNvSpPr txBox="1"/>
          <p:nvPr/>
        </p:nvSpPr>
        <p:spPr>
          <a:xfrm>
            <a:off x="1254031" y="528531"/>
            <a:ext cx="967277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A Framework for Analysing the Problem Space</a:t>
            </a:r>
            <a:endParaRPr/>
          </a:p>
        </p:txBody>
      </p:sp>
      <p:sp>
        <p:nvSpPr>
          <p:cNvPr id="285" name="Google Shape;285;p13"/>
          <p:cNvSpPr/>
          <p:nvPr/>
        </p:nvSpPr>
        <p:spPr>
          <a:xfrm>
            <a:off x="1254031" y="2164900"/>
            <a:ext cx="9672771"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Are there problems with an existing product or user experience? If so, what are they?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Why do you think there are problems?</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How do you think your proposed design ideas might overcome these?</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If you are designing for a new user experience, how do you think your proposed design ideas support, change, or extend current ways of doing things?</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p:txBody>
      </p:sp>
      <p:sp>
        <p:nvSpPr>
          <p:cNvPr id="286" name="Google Shape;286;p13"/>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4"/>
          <p:cNvSpPr txBox="1"/>
          <p:nvPr/>
        </p:nvSpPr>
        <p:spPr>
          <a:xfrm>
            <a:off x="1903524" y="408583"/>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3F3F3F"/>
                </a:solidFill>
                <a:latin typeface="Poppins Medium"/>
                <a:ea typeface="Poppins Medium"/>
                <a:cs typeface="Poppins Medium"/>
                <a:sym typeface="Poppins Medium"/>
              </a:rPr>
              <a:t>Activity</a:t>
            </a:r>
            <a:endParaRPr/>
          </a:p>
        </p:txBody>
      </p:sp>
      <p:sp>
        <p:nvSpPr>
          <p:cNvPr id="292" name="Google Shape;292;p14"/>
          <p:cNvSpPr/>
          <p:nvPr/>
        </p:nvSpPr>
        <p:spPr>
          <a:xfrm>
            <a:off x="848048" y="1317826"/>
            <a:ext cx="10110060" cy="190052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What were the assumptions and claims made about watching 3D TV?</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p:txBody>
      </p:sp>
      <p:sp>
        <p:nvSpPr>
          <p:cNvPr id="293" name="Google Shape;293;p14"/>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294" name="Google Shape;294;p14" descr="Creative Thinking icon SVG Vector &amp; PNG ..."/>
          <p:cNvPicPr preferRelativeResize="0"/>
          <p:nvPr/>
        </p:nvPicPr>
        <p:blipFill rotWithShape="1">
          <a:blip r:embed="rId3">
            <a:alphaModFix/>
          </a:blip>
          <a:srcRect/>
          <a:stretch/>
        </p:blipFill>
        <p:spPr>
          <a:xfrm>
            <a:off x="10124832" y="418968"/>
            <a:ext cx="1666552" cy="1797716"/>
          </a:xfrm>
          <a:prstGeom prst="rect">
            <a:avLst/>
          </a:prstGeom>
          <a:noFill/>
          <a:ln>
            <a:noFill/>
          </a:ln>
        </p:spPr>
      </p:pic>
      <p:pic>
        <p:nvPicPr>
          <p:cNvPr id="295" name="Google Shape;295;p14" descr="Photograph of a family watching 3D TV.&#10;"/>
          <p:cNvPicPr preferRelativeResize="0"/>
          <p:nvPr/>
        </p:nvPicPr>
        <p:blipFill rotWithShape="1">
          <a:blip r:embed="rId4">
            <a:alphaModFix/>
          </a:blip>
          <a:srcRect/>
          <a:stretch/>
        </p:blipFill>
        <p:spPr>
          <a:xfrm>
            <a:off x="4008386" y="1970128"/>
            <a:ext cx="4164060" cy="2776040"/>
          </a:xfrm>
          <a:prstGeom prst="rect">
            <a:avLst/>
          </a:prstGeom>
          <a:noFill/>
          <a:ln>
            <a:noFill/>
          </a:ln>
        </p:spPr>
      </p:pic>
      <p:sp>
        <p:nvSpPr>
          <p:cNvPr id="296" name="Google Shape;296;p14"/>
          <p:cNvSpPr txBox="1"/>
          <p:nvPr/>
        </p:nvSpPr>
        <p:spPr>
          <a:xfrm>
            <a:off x="4008385" y="4905199"/>
            <a:ext cx="4164059"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dk1"/>
                </a:solidFill>
                <a:latin typeface="Poppins"/>
                <a:ea typeface="Poppins"/>
                <a:cs typeface="Poppins"/>
                <a:sym typeface="Poppins"/>
              </a:rPr>
              <a:t>A family watching 3D TV</a:t>
            </a:r>
            <a:endParaRPr dirty="0"/>
          </a:p>
        </p:txBody>
      </p:sp>
      <p:sp>
        <p:nvSpPr>
          <p:cNvPr id="297" name="Google Shape;297;p14"/>
          <p:cNvSpPr txBox="1"/>
          <p:nvPr/>
        </p:nvSpPr>
        <p:spPr>
          <a:xfrm>
            <a:off x="4355234" y="5378889"/>
            <a:ext cx="432721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Poppins"/>
                <a:ea typeface="Poppins"/>
                <a:cs typeface="Poppins"/>
                <a:sym typeface="Poppins"/>
              </a:rPr>
              <a:t>Source: Andrey Popov, </a:t>
            </a:r>
            <a:r>
              <a:rPr lang="en-US" sz="1400" u="sng" dirty="0">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Shutterstock</a:t>
            </a:r>
            <a:endParaRPr sz="1400" dirty="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5"/>
          <p:cNvSpPr txBox="1"/>
          <p:nvPr/>
        </p:nvSpPr>
        <p:spPr>
          <a:xfrm>
            <a:off x="1254031" y="528531"/>
            <a:ext cx="967277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Assumptions and Claims: How realistic?</a:t>
            </a:r>
            <a:endParaRPr dirty="0"/>
          </a:p>
        </p:txBody>
      </p:sp>
      <p:sp>
        <p:nvSpPr>
          <p:cNvPr id="304" name="Google Shape;304;p15"/>
          <p:cNvSpPr/>
          <p:nvPr/>
        </p:nvSpPr>
        <p:spPr>
          <a:xfrm>
            <a:off x="1254031" y="2164900"/>
            <a:ext cx="9672771"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There was no existing problem to overcome</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What was being proposed was a new way of experiencing TV</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An assumption</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People would really enjoy the enhanced clarity and color detail provided by 3D </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 claim</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People would not mind paying a lot more for a new 3D-enabled TV screen because of the new experience</a:t>
            </a:r>
            <a:endParaRPr/>
          </a:p>
        </p:txBody>
      </p:sp>
      <p:sp>
        <p:nvSpPr>
          <p:cNvPr id="305" name="Google Shape;305;p15"/>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6"/>
          <p:cNvSpPr txBox="1"/>
          <p:nvPr/>
        </p:nvSpPr>
        <p:spPr>
          <a:xfrm>
            <a:off x="1254031" y="528531"/>
            <a:ext cx="967277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From Problem Space to Design Space</a:t>
            </a:r>
            <a:endParaRPr/>
          </a:p>
        </p:txBody>
      </p:sp>
      <p:sp>
        <p:nvSpPr>
          <p:cNvPr id="312" name="Google Shape;312;p16"/>
          <p:cNvSpPr/>
          <p:nvPr/>
        </p:nvSpPr>
        <p:spPr>
          <a:xfrm>
            <a:off x="1254031" y="2561293"/>
            <a:ext cx="9672771" cy="286228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Having a good understanding of the </a:t>
            </a:r>
            <a:r>
              <a:rPr lang="en-US" sz="2000" dirty="0">
                <a:solidFill>
                  <a:srgbClr val="C00000"/>
                </a:solidFill>
                <a:latin typeface="Poppins"/>
                <a:ea typeface="Poppins"/>
                <a:cs typeface="Poppins"/>
                <a:sym typeface="Poppins"/>
              </a:rPr>
              <a:t>problem space </a:t>
            </a:r>
            <a:r>
              <a:rPr lang="en-US" sz="2000" dirty="0">
                <a:solidFill>
                  <a:srgbClr val="595959"/>
                </a:solidFill>
                <a:latin typeface="Poppins"/>
                <a:ea typeface="Poppins"/>
                <a:cs typeface="Poppins"/>
                <a:sym typeface="Poppins"/>
              </a:rPr>
              <a:t>can help inform the </a:t>
            </a:r>
            <a:r>
              <a:rPr lang="en-US" sz="2000" dirty="0">
                <a:solidFill>
                  <a:srgbClr val="C00000"/>
                </a:solidFill>
                <a:latin typeface="Poppins"/>
                <a:ea typeface="Poppins"/>
                <a:cs typeface="Poppins"/>
                <a:sym typeface="Poppins"/>
              </a:rPr>
              <a:t>design space</a:t>
            </a:r>
            <a:endParaRPr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for example, what kind of interface, behavior, functionality to provide</a:t>
            </a:r>
            <a:endParaRPr dirty="0"/>
          </a:p>
          <a:p>
            <a:pPr marL="0" marR="0" lvl="0" indent="0" algn="just"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Before deciding upon these, it is important to develop a </a:t>
            </a:r>
            <a:r>
              <a:rPr lang="en-US" sz="2000" dirty="0">
                <a:solidFill>
                  <a:srgbClr val="C00000"/>
                </a:solidFill>
                <a:latin typeface="Poppins"/>
                <a:ea typeface="Poppins"/>
                <a:cs typeface="Poppins"/>
                <a:sym typeface="Poppins"/>
              </a:rPr>
              <a:t>conceptual model</a:t>
            </a:r>
            <a:endParaRPr dirty="0">
              <a:solidFill>
                <a:srgbClr val="C00000"/>
              </a:solidFill>
            </a:endParaRPr>
          </a:p>
        </p:txBody>
      </p:sp>
      <p:sp>
        <p:nvSpPr>
          <p:cNvPr id="313" name="Google Shape;313;p1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7"/>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Benefits of Conceptualising</a:t>
            </a:r>
            <a:endParaRPr sz="4400">
              <a:solidFill>
                <a:srgbClr val="3F3F3F"/>
              </a:solidFill>
              <a:latin typeface="Poppins Medium"/>
              <a:ea typeface="Poppins Medium"/>
              <a:cs typeface="Poppins Medium"/>
              <a:sym typeface="Poppins Medium"/>
            </a:endParaRPr>
          </a:p>
        </p:txBody>
      </p:sp>
      <p:sp>
        <p:nvSpPr>
          <p:cNvPr id="320" name="Google Shape;320;p17"/>
          <p:cNvSpPr/>
          <p:nvPr/>
        </p:nvSpPr>
        <p:spPr>
          <a:xfrm>
            <a:off x="1254031" y="1658960"/>
            <a:ext cx="9672771" cy="420884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Orientation</a:t>
            </a:r>
            <a:r>
              <a:rPr lang="en-US" sz="2000" dirty="0">
                <a:solidFill>
                  <a:srgbClr val="595959"/>
                </a:solidFill>
                <a:latin typeface="Poppins"/>
                <a:ea typeface="Poppins"/>
                <a:cs typeface="Poppins"/>
                <a:sym typeface="Poppins"/>
              </a:rPr>
              <a:t>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Enables design teams to ask specific questions about how the conceptual model will be understood</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Open-minded</a:t>
            </a:r>
            <a:r>
              <a:rPr lang="en-US" sz="2000" dirty="0">
                <a:solidFill>
                  <a:srgbClr val="595959"/>
                </a:solidFill>
                <a:latin typeface="Poppins"/>
                <a:ea typeface="Poppins"/>
                <a:cs typeface="Poppins"/>
                <a:sym typeface="Poppins"/>
              </a:rPr>
              <a:t>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Prevents design teams from becoming narrowly focused early on</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Common ground </a:t>
            </a:r>
            <a:endParaRPr b="1"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Allows design teams to establish a set of commonly agreed terms</a:t>
            </a:r>
            <a:endParaRPr dirty="0"/>
          </a:p>
        </p:txBody>
      </p:sp>
      <p:sp>
        <p:nvSpPr>
          <p:cNvPr id="321" name="Google Shape;321;p1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8"/>
          <p:cNvSpPr txBox="1"/>
          <p:nvPr/>
        </p:nvSpPr>
        <p:spPr>
          <a:xfrm>
            <a:off x="7186692" y="1782972"/>
            <a:ext cx="4473418" cy="166199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262626"/>
                </a:solidFill>
                <a:latin typeface="Poppins Medium"/>
                <a:ea typeface="Poppins Medium"/>
                <a:cs typeface="Poppins Medium"/>
                <a:sym typeface="Poppins Medium"/>
              </a:rPr>
              <a:t>CONCEPTUAL</a:t>
            </a:r>
            <a:endParaRPr/>
          </a:p>
          <a:p>
            <a:pPr marL="0" marR="0" lvl="0" indent="0" algn="ctr" rtl="0">
              <a:spcBef>
                <a:spcPts val="0"/>
              </a:spcBef>
              <a:spcAft>
                <a:spcPts val="0"/>
              </a:spcAft>
              <a:buNone/>
            </a:pPr>
            <a:r>
              <a:rPr lang="en-US" sz="5400" b="1">
                <a:solidFill>
                  <a:srgbClr val="C04C4C"/>
                </a:solidFill>
                <a:latin typeface="Poppins Medium"/>
                <a:ea typeface="Poppins Medium"/>
                <a:cs typeface="Poppins Medium"/>
                <a:sym typeface="Poppins Medium"/>
              </a:rPr>
              <a:t>MODEL</a:t>
            </a:r>
            <a:endParaRPr sz="6000" b="1">
              <a:solidFill>
                <a:srgbClr val="C04C4C"/>
              </a:solidFill>
              <a:latin typeface="Poppins Medium"/>
              <a:ea typeface="Poppins Medium"/>
              <a:cs typeface="Poppins Medium"/>
              <a:sym typeface="Poppins Medium"/>
            </a:endParaRPr>
          </a:p>
        </p:txBody>
      </p:sp>
      <p:sp>
        <p:nvSpPr>
          <p:cNvPr id="327" name="Google Shape;327;p18"/>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9"/>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Conceptual Model</a:t>
            </a:r>
            <a:endParaRPr/>
          </a:p>
        </p:txBody>
      </p:sp>
      <p:sp>
        <p:nvSpPr>
          <p:cNvPr id="334" name="Google Shape;334;p19"/>
          <p:cNvSpPr/>
          <p:nvPr/>
        </p:nvSpPr>
        <p:spPr>
          <a:xfrm>
            <a:off x="1254031" y="1530242"/>
            <a:ext cx="9672771"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A conceptual model is:</a:t>
            </a:r>
            <a:endParaRPr dirty="0"/>
          </a:p>
          <a:p>
            <a:pPr marL="0" marR="0" lvl="0" indent="0" algn="just" rtl="0">
              <a:lnSpc>
                <a:spcPct val="150000"/>
              </a:lnSpc>
              <a:spcBef>
                <a:spcPts val="0"/>
              </a:spcBef>
              <a:spcAft>
                <a:spcPts val="0"/>
              </a:spcAft>
              <a:buNone/>
            </a:pPr>
            <a:r>
              <a:rPr lang="en-US" sz="2000" dirty="0">
                <a:solidFill>
                  <a:srgbClr val="595959"/>
                </a:solidFill>
                <a:latin typeface="Poppins"/>
                <a:ea typeface="Poppins"/>
                <a:cs typeface="Poppins"/>
                <a:sym typeface="Poppins"/>
              </a:rPr>
              <a:t>	“…a high-level description of how a system is </a:t>
            </a:r>
            <a:r>
              <a:rPr lang="en-US" sz="2000" dirty="0" err="1">
                <a:solidFill>
                  <a:srgbClr val="595959"/>
                </a:solidFill>
                <a:latin typeface="Poppins"/>
                <a:ea typeface="Poppins"/>
                <a:cs typeface="Poppins"/>
                <a:sym typeface="Poppins"/>
              </a:rPr>
              <a:t>organised</a:t>
            </a:r>
            <a:r>
              <a:rPr lang="en-US" sz="2000" dirty="0">
                <a:solidFill>
                  <a:srgbClr val="595959"/>
                </a:solidFill>
                <a:latin typeface="Poppins"/>
                <a:ea typeface="Poppins"/>
                <a:cs typeface="Poppins"/>
                <a:sym typeface="Poppins"/>
              </a:rPr>
              <a:t> and 	operates” (Johnson and Henderson, 2002, p26)</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It enables: </a:t>
            </a:r>
            <a:endParaRPr dirty="0"/>
          </a:p>
          <a:p>
            <a:pPr marL="0" marR="0" lvl="0" indent="0" algn="just" rtl="0">
              <a:lnSpc>
                <a:spcPct val="150000"/>
              </a:lnSpc>
              <a:spcBef>
                <a:spcPts val="0"/>
              </a:spcBef>
              <a:spcAft>
                <a:spcPts val="0"/>
              </a:spcAft>
              <a:buNone/>
            </a:pPr>
            <a:r>
              <a:rPr lang="en-US" sz="2000" dirty="0">
                <a:solidFill>
                  <a:srgbClr val="595959"/>
                </a:solidFill>
                <a:latin typeface="Poppins"/>
                <a:ea typeface="Poppins"/>
                <a:cs typeface="Poppins"/>
                <a:sym typeface="Poppins"/>
              </a:rPr>
              <a:t>	“…designers to straighten out their thinking before they start laying 	out their widgets” (Johnson and Henderson, 2002, p28) </a:t>
            </a:r>
            <a:endParaRPr dirty="0"/>
          </a:p>
          <a:p>
            <a:pPr marL="0" marR="0" lvl="0" indent="0" algn="just"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Provides a </a:t>
            </a:r>
            <a:r>
              <a:rPr lang="en-US" sz="2000" dirty="0">
                <a:solidFill>
                  <a:srgbClr val="C00000"/>
                </a:solidFill>
                <a:latin typeface="Poppins"/>
                <a:ea typeface="Poppins"/>
                <a:cs typeface="Poppins"/>
                <a:sym typeface="Poppins"/>
              </a:rPr>
              <a:t>working strategy and framework </a:t>
            </a:r>
            <a:r>
              <a:rPr lang="en-US" sz="2000" dirty="0">
                <a:solidFill>
                  <a:srgbClr val="595959"/>
                </a:solidFill>
                <a:latin typeface="Poppins"/>
                <a:ea typeface="Poppins"/>
                <a:cs typeface="Poppins"/>
                <a:sym typeface="Poppins"/>
              </a:rPr>
              <a:t>of general concepts and their interrelations</a:t>
            </a:r>
            <a:endParaRPr dirty="0"/>
          </a:p>
        </p:txBody>
      </p:sp>
      <p:sp>
        <p:nvSpPr>
          <p:cNvPr id="335" name="Google Shape;335;p19"/>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
          <p:cNvSpPr txBox="1"/>
          <p:nvPr/>
        </p:nvSpPr>
        <p:spPr>
          <a:xfrm>
            <a:off x="1166992" y="1181200"/>
            <a:ext cx="823913" cy="6461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931926"/>
                </a:solidFill>
                <a:latin typeface="Poppins Medium"/>
                <a:ea typeface="Poppins Medium"/>
                <a:cs typeface="Poppins Medium"/>
                <a:sym typeface="Poppins Medium"/>
              </a:rPr>
              <a:t>01</a:t>
            </a:r>
            <a:endParaRPr/>
          </a:p>
        </p:txBody>
      </p:sp>
      <p:sp>
        <p:nvSpPr>
          <p:cNvPr id="198" name="Google Shape;198;p2"/>
          <p:cNvSpPr txBox="1"/>
          <p:nvPr/>
        </p:nvSpPr>
        <p:spPr>
          <a:xfrm>
            <a:off x="2094786" y="953367"/>
            <a:ext cx="7742897" cy="8540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a:solidFill>
                  <a:srgbClr val="3F3F3F"/>
                </a:solidFill>
                <a:latin typeface="Poppins"/>
                <a:ea typeface="Poppins"/>
                <a:cs typeface="Poppins"/>
                <a:sym typeface="Poppins"/>
              </a:rPr>
              <a:t>CONCEPTUALISING INTERACTION</a:t>
            </a:r>
            <a:endParaRPr/>
          </a:p>
        </p:txBody>
      </p:sp>
      <p:sp>
        <p:nvSpPr>
          <p:cNvPr id="199" name="Google Shape;199;p2"/>
          <p:cNvSpPr txBox="1"/>
          <p:nvPr/>
        </p:nvSpPr>
        <p:spPr>
          <a:xfrm>
            <a:off x="1166992" y="2233621"/>
            <a:ext cx="823913" cy="646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931926"/>
                </a:solidFill>
                <a:latin typeface="Poppins Medium"/>
                <a:ea typeface="Poppins Medium"/>
                <a:cs typeface="Poppins Medium"/>
                <a:sym typeface="Poppins Medium"/>
              </a:rPr>
              <a:t>02</a:t>
            </a:r>
            <a:endParaRPr/>
          </a:p>
        </p:txBody>
      </p:sp>
      <p:sp>
        <p:nvSpPr>
          <p:cNvPr id="200" name="Google Shape;200;p2"/>
          <p:cNvSpPr txBox="1"/>
          <p:nvPr/>
        </p:nvSpPr>
        <p:spPr>
          <a:xfrm>
            <a:off x="1166992" y="3279672"/>
            <a:ext cx="823913" cy="646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931926"/>
                </a:solidFill>
                <a:latin typeface="Poppins Medium"/>
                <a:ea typeface="Poppins Medium"/>
                <a:cs typeface="Poppins Medium"/>
                <a:sym typeface="Poppins Medium"/>
              </a:rPr>
              <a:t>03</a:t>
            </a:r>
            <a:endParaRPr/>
          </a:p>
        </p:txBody>
      </p:sp>
      <p:sp>
        <p:nvSpPr>
          <p:cNvPr id="201" name="Google Shape;201;p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202" name="Google Shape;202;p2"/>
          <p:cNvSpPr txBox="1"/>
          <p:nvPr/>
        </p:nvSpPr>
        <p:spPr>
          <a:xfrm>
            <a:off x="1145466" y="4353167"/>
            <a:ext cx="823913" cy="646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931926"/>
                </a:solidFill>
                <a:latin typeface="Poppins Medium"/>
                <a:ea typeface="Poppins Medium"/>
                <a:cs typeface="Poppins Medium"/>
                <a:sym typeface="Poppins Medium"/>
              </a:rPr>
              <a:t>04</a:t>
            </a:r>
            <a:endParaRPr/>
          </a:p>
        </p:txBody>
      </p:sp>
      <p:sp>
        <p:nvSpPr>
          <p:cNvPr id="203" name="Google Shape;203;p2"/>
          <p:cNvSpPr txBox="1"/>
          <p:nvPr/>
        </p:nvSpPr>
        <p:spPr>
          <a:xfrm>
            <a:off x="2094786" y="2025654"/>
            <a:ext cx="6848491" cy="8540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a:solidFill>
                  <a:srgbClr val="3F3F3F"/>
                </a:solidFill>
                <a:latin typeface="Poppins"/>
                <a:ea typeface="Poppins"/>
                <a:cs typeface="Poppins"/>
                <a:sym typeface="Poppins"/>
              </a:rPr>
              <a:t>CONCEPTUAL MODELS</a:t>
            </a:r>
            <a:endParaRPr/>
          </a:p>
        </p:txBody>
      </p:sp>
      <p:sp>
        <p:nvSpPr>
          <p:cNvPr id="204" name="Google Shape;204;p2"/>
          <p:cNvSpPr txBox="1"/>
          <p:nvPr/>
        </p:nvSpPr>
        <p:spPr>
          <a:xfrm>
            <a:off x="2094786" y="3073221"/>
            <a:ext cx="7539867" cy="8540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a:solidFill>
                  <a:srgbClr val="3F3F3F"/>
                </a:solidFill>
                <a:latin typeface="Poppins"/>
                <a:ea typeface="Poppins"/>
                <a:cs typeface="Poppins"/>
                <a:sym typeface="Poppins"/>
              </a:rPr>
              <a:t>INTERFACE METAPHORS</a:t>
            </a:r>
            <a:endParaRPr/>
          </a:p>
        </p:txBody>
      </p:sp>
      <p:sp>
        <p:nvSpPr>
          <p:cNvPr id="205" name="Google Shape;205;p2"/>
          <p:cNvSpPr txBox="1"/>
          <p:nvPr/>
        </p:nvSpPr>
        <p:spPr>
          <a:xfrm>
            <a:off x="2094787" y="4098020"/>
            <a:ext cx="7539866" cy="8540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a:solidFill>
                  <a:srgbClr val="3F3F3F"/>
                </a:solidFill>
                <a:latin typeface="Poppins"/>
                <a:ea typeface="Poppins"/>
                <a:cs typeface="Poppins"/>
                <a:sym typeface="Poppins"/>
              </a:rPr>
              <a:t>INTERACTION TYPES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 calcmode="lin" valueType="num">
                                      <p:cBhvr additive="base">
                                        <p:cTn id="10" dur="1000"/>
                                        <p:tgtEl>
                                          <p:spTgt spid="19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anim calcmode="lin" valueType="num">
                                      <p:cBhvr additive="base">
                                        <p:cTn id="13" dur="1000"/>
                                        <p:tgtEl>
                                          <p:spTgt spid="199"/>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00"/>
                                        </p:tgtEl>
                                        <p:attrNameLst>
                                          <p:attrName>style.visibility</p:attrName>
                                        </p:attrNameLst>
                                      </p:cBhvr>
                                      <p:to>
                                        <p:strVal val="visible"/>
                                      </p:to>
                                    </p:set>
                                    <p:anim calcmode="lin" valueType="num">
                                      <p:cBhvr additive="base">
                                        <p:cTn id="16" dur="1000"/>
                                        <p:tgtEl>
                                          <p:spTgt spid="200"/>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 calcmode="lin" valueType="num">
                                      <p:cBhvr additive="base">
                                        <p:cTn id="19" dur="1000"/>
                                        <p:tgtEl>
                                          <p:spTgt spid="202"/>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03"/>
                                        </p:tgtEl>
                                        <p:attrNameLst>
                                          <p:attrName>style.visibility</p:attrName>
                                        </p:attrNameLst>
                                      </p:cBhvr>
                                      <p:to>
                                        <p:strVal val="visible"/>
                                      </p:to>
                                    </p:set>
                                    <p:anim calcmode="lin" valueType="num">
                                      <p:cBhvr additive="base">
                                        <p:cTn id="22" dur="1000"/>
                                        <p:tgtEl>
                                          <p:spTgt spid="203"/>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4"/>
                                        </p:tgtEl>
                                        <p:attrNameLst>
                                          <p:attrName>style.visibility</p:attrName>
                                        </p:attrNameLst>
                                      </p:cBhvr>
                                      <p:to>
                                        <p:strVal val="visible"/>
                                      </p:to>
                                    </p:set>
                                    <p:anim calcmode="lin" valueType="num">
                                      <p:cBhvr additive="base">
                                        <p:cTn id="25" dur="1000"/>
                                        <p:tgtEl>
                                          <p:spTgt spid="204"/>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05"/>
                                        </p:tgtEl>
                                        <p:attrNameLst>
                                          <p:attrName>style.visibility</p:attrName>
                                        </p:attrNameLst>
                                      </p:cBhvr>
                                      <p:to>
                                        <p:strVal val="visible"/>
                                      </p:to>
                                    </p:set>
                                    <p:anim calcmode="lin" valueType="num">
                                      <p:cBhvr additive="base">
                                        <p:cTn id="28" dur="1000"/>
                                        <p:tgtEl>
                                          <p:spTgt spid="2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0"/>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Components</a:t>
            </a:r>
            <a:endParaRPr/>
          </a:p>
        </p:txBody>
      </p:sp>
      <p:sp>
        <p:nvSpPr>
          <p:cNvPr id="342" name="Google Shape;342;p20"/>
          <p:cNvSpPr/>
          <p:nvPr/>
        </p:nvSpPr>
        <p:spPr>
          <a:xfrm>
            <a:off x="1254031" y="1530242"/>
            <a:ext cx="9672771"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Metaphors and analogies </a:t>
            </a:r>
            <a:endParaRPr b="1"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Understand what a product is for and how to use it for an activity</a:t>
            </a:r>
            <a:endParaRPr dirty="0"/>
          </a:p>
          <a:p>
            <a:pPr marL="0" marR="0" lvl="0" indent="0" algn="just"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Concepts that people are exposed to through the product</a:t>
            </a:r>
            <a:endParaRPr b="1"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Task–Domain objects, their attributes, and operations (for example, saving, revisiting, </a:t>
            </a:r>
            <a:r>
              <a:rPr lang="en-US" sz="2000" b="0" i="0" u="none" strike="noStrike" cap="none" dirty="0" err="1">
                <a:solidFill>
                  <a:srgbClr val="595959"/>
                </a:solidFill>
                <a:latin typeface="Poppins"/>
                <a:ea typeface="Poppins"/>
                <a:cs typeface="Poppins"/>
                <a:sym typeface="Poppins"/>
              </a:rPr>
              <a:t>organising</a:t>
            </a:r>
            <a:r>
              <a:rPr lang="en-US" sz="2000" b="0" i="0" u="none" strike="noStrike" cap="none" dirty="0">
                <a:solidFill>
                  <a:srgbClr val="595959"/>
                </a:solidFill>
                <a:latin typeface="Poppins"/>
                <a:ea typeface="Poppins"/>
                <a:cs typeface="Poppins"/>
                <a:sym typeface="Poppins"/>
              </a:rPr>
              <a:t>)</a:t>
            </a:r>
            <a:endParaRPr dirty="0"/>
          </a:p>
          <a:p>
            <a:pPr marL="0" marR="0" lvl="0" indent="0" algn="just"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Relationship and mappings between these concepts </a:t>
            </a:r>
            <a:endParaRPr b="1"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E.g. whether one object contains one another, and, whether one can revisit through looking at a list of visited sites</a:t>
            </a:r>
            <a:endParaRPr dirty="0"/>
          </a:p>
        </p:txBody>
      </p:sp>
      <p:sp>
        <p:nvSpPr>
          <p:cNvPr id="343" name="Google Shape;343;p2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1"/>
          <p:cNvSpPr txBox="1"/>
          <p:nvPr/>
        </p:nvSpPr>
        <p:spPr>
          <a:xfrm>
            <a:off x="222422" y="479685"/>
            <a:ext cx="11689491"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rgbClr val="3F3F3F"/>
                </a:solidFill>
                <a:latin typeface="Poppins Medium"/>
                <a:ea typeface="Poppins Medium"/>
                <a:cs typeface="Poppins Medium"/>
                <a:sym typeface="Poppins Medium"/>
              </a:rPr>
              <a:t>…what concepts are needed to understand how to interact with this interface..?</a:t>
            </a:r>
            <a:endParaRPr/>
          </a:p>
        </p:txBody>
      </p:sp>
      <p:sp>
        <p:nvSpPr>
          <p:cNvPr id="349" name="Google Shape;349;p2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pic>
        <p:nvPicPr>
          <p:cNvPr id="350" name="Google Shape;350;p21"/>
          <p:cNvPicPr preferRelativeResize="0"/>
          <p:nvPr/>
        </p:nvPicPr>
        <p:blipFill rotWithShape="1">
          <a:blip r:embed="rId3">
            <a:alphaModFix/>
          </a:blip>
          <a:srcRect l="3735"/>
          <a:stretch/>
        </p:blipFill>
        <p:spPr>
          <a:xfrm rot="-3517933">
            <a:off x="3057525" y="3575606"/>
            <a:ext cx="1322387" cy="1166813"/>
          </a:xfrm>
          <a:prstGeom prst="rect">
            <a:avLst/>
          </a:prstGeom>
          <a:noFill/>
          <a:ln>
            <a:noFill/>
          </a:ln>
        </p:spPr>
      </p:pic>
      <p:pic>
        <p:nvPicPr>
          <p:cNvPr id="351" name="Google Shape;351;p21"/>
          <p:cNvPicPr preferRelativeResize="0"/>
          <p:nvPr/>
        </p:nvPicPr>
        <p:blipFill rotWithShape="1">
          <a:blip r:embed="rId4">
            <a:alphaModFix/>
          </a:blip>
          <a:srcRect l="2245" r="6159"/>
          <a:stretch/>
        </p:blipFill>
        <p:spPr>
          <a:xfrm>
            <a:off x="4560887" y="2351966"/>
            <a:ext cx="3070225" cy="2743200"/>
          </a:xfrm>
          <a:prstGeom prst="rect">
            <a:avLst/>
          </a:prstGeom>
          <a:noFill/>
          <a:ln>
            <a:noFill/>
          </a:ln>
        </p:spPr>
      </p:pic>
      <p:sp>
        <p:nvSpPr>
          <p:cNvPr id="352" name="Google Shape;352;p21"/>
          <p:cNvSpPr txBox="1"/>
          <p:nvPr/>
        </p:nvSpPr>
        <p:spPr>
          <a:xfrm>
            <a:off x="7304087" y="3948321"/>
            <a:ext cx="3070224"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595959"/>
              </a:buClr>
              <a:buSzPts val="2000"/>
              <a:buFont typeface="Poppins"/>
              <a:buNone/>
            </a:pPr>
            <a:r>
              <a:rPr lang="en-US" sz="2000">
                <a:solidFill>
                  <a:srgbClr val="595959"/>
                </a:solidFill>
                <a:latin typeface="Poppins"/>
                <a:ea typeface="Poppins"/>
                <a:cs typeface="Poppins"/>
                <a:sym typeface="Poppins"/>
              </a:rPr>
              <a:t>Mappings?</a:t>
            </a:r>
            <a:endParaRPr sz="2000">
              <a:solidFill>
                <a:srgbClr val="595959"/>
              </a:solidFill>
              <a:latin typeface="Poppins"/>
              <a:ea typeface="Poppins"/>
              <a:cs typeface="Poppins"/>
              <a:sym typeface="Poppins"/>
            </a:endParaRPr>
          </a:p>
          <a:p>
            <a:pPr marL="0" marR="0" lvl="0" indent="0" algn="l" rtl="0">
              <a:spcBef>
                <a:spcPts val="0"/>
              </a:spcBef>
              <a:spcAft>
                <a:spcPts val="0"/>
              </a:spcAft>
              <a:buClr>
                <a:srgbClr val="595959"/>
              </a:buClr>
              <a:buSzPts val="2000"/>
              <a:buFont typeface="Poppins"/>
              <a:buNone/>
            </a:pPr>
            <a:r>
              <a:rPr lang="en-US" sz="2000">
                <a:solidFill>
                  <a:srgbClr val="595959"/>
                </a:solidFill>
                <a:latin typeface="Poppins"/>
                <a:ea typeface="Poppins"/>
                <a:cs typeface="Poppins"/>
                <a:sym typeface="Poppins"/>
              </a:rPr>
              <a:t>Insert screwdriver</a:t>
            </a:r>
            <a:endParaRPr sz="2000">
              <a:solidFill>
                <a:srgbClr val="595959"/>
              </a:solidFill>
              <a:latin typeface="Poppins"/>
              <a:ea typeface="Poppins"/>
              <a:cs typeface="Poppins"/>
              <a:sym typeface="Poppins"/>
            </a:endParaRPr>
          </a:p>
          <a:p>
            <a:pPr marL="0" marR="0" lvl="0" indent="0" algn="l" rtl="0">
              <a:spcBef>
                <a:spcPts val="0"/>
              </a:spcBef>
              <a:spcAft>
                <a:spcPts val="0"/>
              </a:spcAft>
              <a:buClr>
                <a:srgbClr val="595959"/>
              </a:buClr>
              <a:buSzPts val="2000"/>
              <a:buFont typeface="Poppins"/>
              <a:buNone/>
            </a:pPr>
            <a:r>
              <a:rPr lang="en-US" sz="2000">
                <a:solidFill>
                  <a:srgbClr val="595959"/>
                </a:solidFill>
                <a:latin typeface="Poppins"/>
                <a:ea typeface="Poppins"/>
                <a:cs typeface="Poppins"/>
                <a:sym typeface="Poppins"/>
              </a:rPr>
              <a:t>Turning screwdriver</a:t>
            </a:r>
            <a:endParaRPr sz="2000">
              <a:solidFill>
                <a:srgbClr val="595959"/>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2"/>
          <p:cNvSpPr txBox="1"/>
          <p:nvPr/>
        </p:nvSpPr>
        <p:spPr>
          <a:xfrm>
            <a:off x="1254031" y="528531"/>
            <a:ext cx="967277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First Steps in Formulating a Conceptual Model</a:t>
            </a:r>
            <a:endParaRPr/>
          </a:p>
        </p:txBody>
      </p:sp>
      <p:sp>
        <p:nvSpPr>
          <p:cNvPr id="359" name="Google Shape;359;p22"/>
          <p:cNvSpPr/>
          <p:nvPr/>
        </p:nvSpPr>
        <p:spPr>
          <a:xfrm>
            <a:off x="1254031" y="2444642"/>
            <a:ext cx="9672771" cy="28238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What will people be doing when carrying out their tasks?</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How will the proposed model support these?</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What kind of interface metaphor, if any, will be appropriate?</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What kinds of interaction modes and styles to use? </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Keep in mind when making design decisions how the user will understand the underlying conceptual model </a:t>
            </a:r>
            <a:endParaRPr/>
          </a:p>
        </p:txBody>
      </p:sp>
      <p:sp>
        <p:nvSpPr>
          <p:cNvPr id="360" name="Google Shape;360;p2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3"/>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Conceptual Models</a:t>
            </a:r>
            <a:endParaRPr/>
          </a:p>
        </p:txBody>
      </p:sp>
      <p:sp>
        <p:nvSpPr>
          <p:cNvPr id="367" name="Google Shape;367;p23"/>
          <p:cNvSpPr/>
          <p:nvPr/>
        </p:nvSpPr>
        <p:spPr>
          <a:xfrm>
            <a:off x="1254031" y="2017075"/>
            <a:ext cx="9672771" cy="28238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Many kinds and ways of classifying them</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The best conceptual models are often those that appear: </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Obvious and simple</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The operations they support are intuitive to use</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p:txBody>
      </p:sp>
      <p:sp>
        <p:nvSpPr>
          <p:cNvPr id="368" name="Google Shape;368;p23"/>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4"/>
          <p:cNvSpPr txBox="1"/>
          <p:nvPr/>
        </p:nvSpPr>
        <p:spPr>
          <a:xfrm>
            <a:off x="7186692" y="1782972"/>
            <a:ext cx="4473418"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262626"/>
                </a:solidFill>
                <a:latin typeface="Poppins Medium"/>
                <a:ea typeface="Poppins Medium"/>
                <a:cs typeface="Poppins Medium"/>
                <a:sym typeface="Poppins Medium"/>
              </a:rPr>
              <a:t>INTERFACE</a:t>
            </a:r>
            <a:endParaRPr/>
          </a:p>
          <a:p>
            <a:pPr marL="0" marR="0" lvl="0" indent="0" algn="ctr" rtl="0">
              <a:spcBef>
                <a:spcPts val="0"/>
              </a:spcBef>
              <a:spcAft>
                <a:spcPts val="0"/>
              </a:spcAft>
              <a:buNone/>
            </a:pPr>
            <a:r>
              <a:rPr lang="en-US" sz="5400" b="1">
                <a:solidFill>
                  <a:srgbClr val="C04C4C"/>
                </a:solidFill>
                <a:latin typeface="Poppins Medium"/>
                <a:ea typeface="Poppins Medium"/>
                <a:cs typeface="Poppins Medium"/>
                <a:sym typeface="Poppins Medium"/>
              </a:rPr>
              <a:t>METAPHORS</a:t>
            </a:r>
            <a:endParaRPr sz="6000" b="1">
              <a:solidFill>
                <a:srgbClr val="C04C4C"/>
              </a:solidFill>
              <a:latin typeface="Poppins Medium"/>
              <a:ea typeface="Poppins Medium"/>
              <a:cs typeface="Poppins Medium"/>
              <a:sym typeface="Poppins Medium"/>
            </a:endParaRPr>
          </a:p>
        </p:txBody>
      </p:sp>
      <p:sp>
        <p:nvSpPr>
          <p:cNvPr id="374" name="Google Shape;374;p24"/>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Interface Metaphors</a:t>
            </a:r>
            <a:endParaRPr/>
          </a:p>
        </p:txBody>
      </p:sp>
      <p:sp>
        <p:nvSpPr>
          <p:cNvPr id="381" name="Google Shape;381;p25"/>
          <p:cNvSpPr/>
          <p:nvPr/>
        </p:nvSpPr>
        <p:spPr>
          <a:xfrm>
            <a:off x="1254031" y="1991906"/>
            <a:ext cx="9672771" cy="37856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Interface designed to be similar to </a:t>
            </a:r>
            <a:r>
              <a:rPr lang="en-US" sz="2000" dirty="0">
                <a:solidFill>
                  <a:srgbClr val="C00000"/>
                </a:solidFill>
                <a:latin typeface="Poppins"/>
                <a:ea typeface="Poppins"/>
                <a:cs typeface="Poppins"/>
                <a:sym typeface="Poppins"/>
              </a:rPr>
              <a:t>a physical entity</a:t>
            </a:r>
            <a:r>
              <a:rPr lang="en-US" sz="2000" dirty="0">
                <a:solidFill>
                  <a:srgbClr val="595959"/>
                </a:solidFill>
                <a:latin typeface="Poppins"/>
                <a:ea typeface="Poppins"/>
                <a:cs typeface="Poppins"/>
                <a:sym typeface="Poppins"/>
              </a:rPr>
              <a:t> but also has </a:t>
            </a:r>
            <a:r>
              <a:rPr lang="en-US" sz="2000" dirty="0">
                <a:solidFill>
                  <a:srgbClr val="C00000"/>
                </a:solidFill>
                <a:latin typeface="Poppins"/>
                <a:ea typeface="Poppins"/>
                <a:cs typeface="Poppins"/>
                <a:sym typeface="Poppins"/>
              </a:rPr>
              <a:t>own properties</a:t>
            </a:r>
            <a:endParaRPr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err="1">
                <a:solidFill>
                  <a:srgbClr val="595959"/>
                </a:solidFill>
                <a:latin typeface="Poppins"/>
                <a:ea typeface="Poppins"/>
                <a:cs typeface="Poppins"/>
                <a:sym typeface="Poppins"/>
              </a:rPr>
              <a:t>e.g</a:t>
            </a:r>
            <a:r>
              <a:rPr lang="en-US" sz="2000" b="0" i="0" u="none" strike="noStrike" cap="none" dirty="0">
                <a:solidFill>
                  <a:srgbClr val="595959"/>
                </a:solidFill>
                <a:latin typeface="Poppins"/>
                <a:ea typeface="Poppins"/>
                <a:cs typeface="Poppins"/>
                <a:sym typeface="Poppins"/>
              </a:rPr>
              <a:t>, desktop metaphor, web portals, search engine</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Can be based on </a:t>
            </a:r>
            <a:r>
              <a:rPr lang="en-US" sz="2000" dirty="0">
                <a:solidFill>
                  <a:srgbClr val="C00000"/>
                </a:solidFill>
                <a:latin typeface="Poppins"/>
                <a:ea typeface="Poppins"/>
                <a:cs typeface="Poppins"/>
                <a:sym typeface="Poppins"/>
              </a:rPr>
              <a:t>activity, object, or a combination of both</a:t>
            </a:r>
            <a:endParaRPr dirty="0">
              <a:solidFill>
                <a:srgbClr val="C00000"/>
              </a:solidFill>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Exploit </a:t>
            </a:r>
            <a:r>
              <a:rPr lang="en-US" sz="2000" dirty="0">
                <a:solidFill>
                  <a:srgbClr val="C00000"/>
                </a:solidFill>
                <a:latin typeface="Poppins"/>
                <a:ea typeface="Poppins"/>
                <a:cs typeface="Poppins"/>
                <a:sym typeface="Poppins"/>
              </a:rPr>
              <a:t>user’s familiar knowledge</a:t>
            </a:r>
            <a:r>
              <a:rPr lang="en-US" sz="2000" dirty="0">
                <a:solidFill>
                  <a:srgbClr val="595959"/>
                </a:solidFill>
                <a:latin typeface="Poppins"/>
                <a:ea typeface="Poppins"/>
                <a:cs typeface="Poppins"/>
                <a:sym typeface="Poppins"/>
              </a:rPr>
              <a:t>, helping them to understand ‘the unfamiliar’ </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Conjures up the essence of the unfamiliar activity, enabling users to leverage this </a:t>
            </a:r>
            <a:r>
              <a:rPr lang="en-US" sz="2000" dirty="0">
                <a:solidFill>
                  <a:srgbClr val="C00000"/>
                </a:solidFill>
                <a:latin typeface="Poppins"/>
                <a:ea typeface="Poppins"/>
                <a:cs typeface="Poppins"/>
                <a:sym typeface="Poppins"/>
              </a:rPr>
              <a:t>to understand more aspects of the unfamiliar functionality</a:t>
            </a:r>
            <a:endParaRPr dirty="0">
              <a:solidFill>
                <a:srgbClr val="C00000"/>
              </a:solidFill>
            </a:endParaRPr>
          </a:p>
        </p:txBody>
      </p:sp>
      <p:sp>
        <p:nvSpPr>
          <p:cNvPr id="382" name="Google Shape;382;p25"/>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Examples of Interface Metaphors</a:t>
            </a:r>
            <a:endParaRPr/>
          </a:p>
        </p:txBody>
      </p:sp>
      <p:sp>
        <p:nvSpPr>
          <p:cNvPr id="389" name="Google Shape;389;p26"/>
          <p:cNvSpPr/>
          <p:nvPr/>
        </p:nvSpPr>
        <p:spPr>
          <a:xfrm>
            <a:off x="1553772" y="1834246"/>
            <a:ext cx="9073288" cy="37856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err="1">
                <a:solidFill>
                  <a:srgbClr val="C00000"/>
                </a:solidFill>
                <a:latin typeface="Poppins"/>
                <a:ea typeface="Poppins"/>
                <a:cs typeface="Poppins"/>
                <a:sym typeface="Poppins"/>
              </a:rPr>
              <a:t>Conceptualising</a:t>
            </a:r>
            <a:r>
              <a:rPr lang="en-US" sz="2000" dirty="0">
                <a:solidFill>
                  <a:srgbClr val="595959"/>
                </a:solidFill>
                <a:latin typeface="Poppins"/>
                <a:ea typeface="Poppins"/>
                <a:cs typeface="Poppins"/>
                <a:sym typeface="Poppins"/>
              </a:rPr>
              <a:t> what users are doing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err="1">
                <a:solidFill>
                  <a:srgbClr val="595959"/>
                </a:solidFill>
                <a:latin typeface="Poppins"/>
                <a:ea typeface="Poppins"/>
                <a:cs typeface="Poppins"/>
                <a:sym typeface="Poppins"/>
              </a:rPr>
              <a:t>e.g</a:t>
            </a:r>
            <a:r>
              <a:rPr lang="en-US" sz="2000" b="0" i="0" u="none" strike="noStrike" cap="none" dirty="0">
                <a:solidFill>
                  <a:srgbClr val="595959"/>
                </a:solidFill>
                <a:latin typeface="Poppins"/>
                <a:ea typeface="Poppins"/>
                <a:cs typeface="Poppins"/>
                <a:sym typeface="Poppins"/>
              </a:rPr>
              <a:t>, surfing the Web</a:t>
            </a:r>
            <a:endParaRPr dirty="0"/>
          </a:p>
          <a:p>
            <a:pPr marL="0" marR="0" lvl="0" indent="0" algn="just"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A </a:t>
            </a:r>
            <a:r>
              <a:rPr lang="en-US" sz="2000" dirty="0">
                <a:solidFill>
                  <a:srgbClr val="C00000"/>
                </a:solidFill>
                <a:latin typeface="Poppins"/>
                <a:ea typeface="Poppins"/>
                <a:cs typeface="Poppins"/>
                <a:sym typeface="Poppins"/>
              </a:rPr>
              <a:t>conceptual model </a:t>
            </a:r>
            <a:r>
              <a:rPr lang="en-US" sz="2000" dirty="0">
                <a:solidFill>
                  <a:srgbClr val="595959"/>
                </a:solidFill>
                <a:latin typeface="Poppins"/>
                <a:ea typeface="Poppins"/>
                <a:cs typeface="Poppins"/>
                <a:sym typeface="Poppins"/>
              </a:rPr>
              <a:t>instantiated at the interface</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e.g., the desktop metaphor</a:t>
            </a:r>
            <a:endParaRPr dirty="0"/>
          </a:p>
          <a:p>
            <a:pPr marL="0" marR="0" lvl="0" indent="0" algn="just"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err="1">
                <a:solidFill>
                  <a:srgbClr val="C00000"/>
                </a:solidFill>
                <a:latin typeface="Poppins"/>
                <a:ea typeface="Poppins"/>
                <a:cs typeface="Poppins"/>
                <a:sym typeface="Poppins"/>
              </a:rPr>
              <a:t>Visualising</a:t>
            </a:r>
            <a:r>
              <a:rPr lang="en-US" sz="2000" dirty="0">
                <a:solidFill>
                  <a:srgbClr val="595959"/>
                </a:solidFill>
                <a:latin typeface="Poppins"/>
                <a:ea typeface="Poppins"/>
                <a:cs typeface="Poppins"/>
                <a:sym typeface="Poppins"/>
              </a:rPr>
              <a:t> an operation</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e.g., an icon of a shopping cart into which the user places items</a:t>
            </a:r>
            <a:endParaRPr dirty="0"/>
          </a:p>
        </p:txBody>
      </p:sp>
      <p:sp>
        <p:nvSpPr>
          <p:cNvPr id="390" name="Google Shape;390;p2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7"/>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The Card Metaphor</a:t>
            </a:r>
            <a:endParaRPr/>
          </a:p>
        </p:txBody>
      </p:sp>
      <p:sp>
        <p:nvSpPr>
          <p:cNvPr id="397" name="Google Shape;397;p27"/>
          <p:cNvSpPr/>
          <p:nvPr/>
        </p:nvSpPr>
        <p:spPr>
          <a:xfrm>
            <a:off x="1254030" y="1596489"/>
            <a:ext cx="6207985" cy="4208844"/>
          </a:xfrm>
          <a:prstGeom prst="rect">
            <a:avLst/>
          </a:prstGeom>
          <a:noFill/>
          <a:ln>
            <a:noFill/>
          </a:ln>
        </p:spPr>
        <p:txBody>
          <a:bodyPr spcFirstLastPara="1" wrap="square" lIns="91425" tIns="45700" rIns="91425" bIns="45700" anchor="t" anchorCtr="0">
            <a:spAutoFit/>
          </a:bodyPr>
          <a:lstStyle/>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The card is a very popular metaphor. Why?</a:t>
            </a:r>
            <a:endParaRPr dirty="0"/>
          </a:p>
          <a:p>
            <a:pPr marL="800100" marR="0" lvl="1" indent="-342900"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It has familiar form factor</a:t>
            </a:r>
            <a:endParaRPr dirty="0"/>
          </a:p>
          <a:p>
            <a:pPr marL="800100" marR="0" lvl="1" indent="-342900"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It can easily be flicked through, sorted, and themed</a:t>
            </a:r>
            <a:endParaRPr dirty="0"/>
          </a:p>
          <a:p>
            <a:pPr marL="800100" marR="0" lvl="1" indent="-342900"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Cards have strong associations, providing an intuitive way of </a:t>
            </a:r>
            <a:r>
              <a:rPr lang="en-US" sz="2000" b="0" i="0" u="none" strike="noStrike" cap="none" dirty="0" err="1">
                <a:solidFill>
                  <a:srgbClr val="595959"/>
                </a:solidFill>
                <a:latin typeface="Poppins"/>
                <a:ea typeface="Poppins"/>
                <a:cs typeface="Poppins"/>
                <a:sym typeface="Poppins"/>
              </a:rPr>
              <a:t>organising</a:t>
            </a:r>
            <a:r>
              <a:rPr lang="en-US" sz="2000" b="0" i="0" u="none" strike="noStrike" cap="none" dirty="0">
                <a:solidFill>
                  <a:srgbClr val="595959"/>
                </a:solidFill>
                <a:latin typeface="Poppins"/>
                <a:ea typeface="Poppins"/>
                <a:cs typeface="Poppins"/>
                <a:sym typeface="Poppins"/>
              </a:rPr>
              <a:t> content that is “card sized”</a:t>
            </a:r>
            <a:endParaRPr dirty="0"/>
          </a:p>
          <a:p>
            <a:pPr marL="800100" marR="0" lvl="1" indent="-342900"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Structures content into meaningful chunks  </a:t>
            </a:r>
            <a:endParaRPr dirty="0"/>
          </a:p>
        </p:txBody>
      </p:sp>
      <p:sp>
        <p:nvSpPr>
          <p:cNvPr id="398" name="Google Shape;398;p2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pic>
        <p:nvPicPr>
          <p:cNvPr id="399" name="Google Shape;399;p27" descr="Photograph of a self-ordering kiosk found in many fast-food restaurants that uses a card metaphor as part of the interface. Each food or drink item is displayed on its own card with associated description and price. &#10;"/>
          <p:cNvPicPr preferRelativeResize="0"/>
          <p:nvPr/>
        </p:nvPicPr>
        <p:blipFill rotWithShape="1">
          <a:blip r:embed="rId3">
            <a:alphaModFix/>
          </a:blip>
          <a:srcRect/>
          <a:stretch/>
        </p:blipFill>
        <p:spPr>
          <a:xfrm>
            <a:off x="7891829" y="1826190"/>
            <a:ext cx="2685555" cy="3580740"/>
          </a:xfrm>
          <a:prstGeom prst="rect">
            <a:avLst/>
          </a:prstGeom>
          <a:noFill/>
          <a:ln>
            <a:noFill/>
          </a:ln>
        </p:spPr>
      </p:pic>
      <p:sp>
        <p:nvSpPr>
          <p:cNvPr id="400" name="Google Shape;400;p27"/>
          <p:cNvSpPr txBox="1"/>
          <p:nvPr/>
        </p:nvSpPr>
        <p:spPr>
          <a:xfrm>
            <a:off x="8047040" y="5406930"/>
            <a:ext cx="253034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Poppins"/>
                <a:ea typeface="Poppins"/>
                <a:cs typeface="Poppins"/>
                <a:sym typeface="Poppins"/>
              </a:rPr>
              <a:t>A fast food display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8"/>
          <p:cNvSpPr txBox="1"/>
          <p:nvPr/>
        </p:nvSpPr>
        <p:spPr>
          <a:xfrm>
            <a:off x="1254031" y="528531"/>
            <a:ext cx="96727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Benefits of Interface Metaphors</a:t>
            </a:r>
            <a:endParaRPr/>
          </a:p>
        </p:txBody>
      </p:sp>
      <p:sp>
        <p:nvSpPr>
          <p:cNvPr id="407" name="Google Shape;407;p28"/>
          <p:cNvSpPr/>
          <p:nvPr/>
        </p:nvSpPr>
        <p:spPr>
          <a:xfrm>
            <a:off x="1254031" y="2049744"/>
            <a:ext cx="9672771" cy="3323946"/>
          </a:xfrm>
          <a:prstGeom prst="rect">
            <a:avLst/>
          </a:prstGeom>
          <a:noFill/>
          <a:ln>
            <a:noFill/>
          </a:ln>
        </p:spPr>
        <p:txBody>
          <a:bodyPr spcFirstLastPara="1" wrap="square" lIns="91425" tIns="45700" rIns="91425" bIns="45700" anchor="t" anchorCtr="0">
            <a:spAutoFit/>
          </a:bodyPr>
          <a:lstStyle/>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Makes </a:t>
            </a:r>
            <a:r>
              <a:rPr lang="en-US" sz="2000" dirty="0">
                <a:solidFill>
                  <a:srgbClr val="C00000"/>
                </a:solidFill>
                <a:latin typeface="Poppins"/>
                <a:ea typeface="Poppins"/>
                <a:cs typeface="Poppins"/>
                <a:sym typeface="Poppins"/>
              </a:rPr>
              <a:t>learning new systems easier</a:t>
            </a:r>
            <a:endParaRPr dirty="0">
              <a:solidFill>
                <a:srgbClr val="C00000"/>
              </a:solidFill>
            </a:endParaRPr>
          </a:p>
          <a:p>
            <a:pPr marL="0" marR="0" lvl="0" indent="0"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C00000"/>
                </a:solidFill>
                <a:latin typeface="Poppins"/>
                <a:ea typeface="Poppins"/>
                <a:cs typeface="Poppins"/>
                <a:sym typeface="Poppins"/>
              </a:rPr>
              <a:t>Familiar artefact or action</a:t>
            </a:r>
            <a:r>
              <a:rPr lang="en-US" sz="2000" dirty="0">
                <a:solidFill>
                  <a:srgbClr val="595959"/>
                </a:solidFill>
                <a:latin typeface="Poppins"/>
                <a:ea typeface="Poppins"/>
                <a:cs typeface="Poppins"/>
                <a:sym typeface="Poppins"/>
              </a:rPr>
              <a:t> helps people understand the underlying conceptual model</a:t>
            </a:r>
            <a:endParaRPr dirty="0"/>
          </a:p>
          <a:p>
            <a:pPr marL="0" marR="0" lvl="0" indent="0" rtl="0">
              <a:lnSpc>
                <a:spcPct val="150000"/>
              </a:lnSpc>
              <a:spcBef>
                <a:spcPts val="0"/>
              </a:spcBef>
              <a:spcAft>
                <a:spcPts val="0"/>
              </a:spcAft>
              <a:buNone/>
            </a:pPr>
            <a:endParaRPr sz="2000" dirty="0">
              <a:solidFill>
                <a:srgbClr val="595959"/>
              </a:solidFill>
              <a:latin typeface="Poppins"/>
              <a:ea typeface="Poppins"/>
              <a:cs typeface="Poppins"/>
              <a:sym typeface="Poppins"/>
            </a:endParaRPr>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Can be innovative and enable apps to be made </a:t>
            </a:r>
            <a:r>
              <a:rPr lang="en-US" sz="2000" dirty="0">
                <a:solidFill>
                  <a:srgbClr val="C00000"/>
                </a:solidFill>
                <a:latin typeface="Poppins"/>
                <a:ea typeface="Poppins"/>
                <a:cs typeface="Poppins"/>
                <a:sym typeface="Poppins"/>
              </a:rPr>
              <a:t>accessible</a:t>
            </a:r>
            <a:r>
              <a:rPr lang="en-US" sz="2000" dirty="0">
                <a:solidFill>
                  <a:srgbClr val="595959"/>
                </a:solidFill>
                <a:latin typeface="Poppins"/>
                <a:ea typeface="Poppins"/>
                <a:cs typeface="Poppins"/>
                <a:sym typeface="Poppins"/>
              </a:rPr>
              <a:t> to a greater diversity of people</a:t>
            </a:r>
            <a:endParaRPr dirty="0"/>
          </a:p>
        </p:txBody>
      </p:sp>
      <p:sp>
        <p:nvSpPr>
          <p:cNvPr id="408" name="Google Shape;408;p28"/>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9"/>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Problems with Interface Metaphors</a:t>
            </a:r>
            <a:endParaRPr dirty="0"/>
          </a:p>
        </p:txBody>
      </p:sp>
      <p:sp>
        <p:nvSpPr>
          <p:cNvPr id="415" name="Google Shape;415;p29"/>
          <p:cNvSpPr/>
          <p:nvPr/>
        </p:nvSpPr>
        <p:spPr>
          <a:xfrm>
            <a:off x="1254031" y="1264161"/>
            <a:ext cx="9672771" cy="5593839"/>
          </a:xfrm>
          <a:prstGeom prst="rect">
            <a:avLst/>
          </a:prstGeom>
          <a:noFill/>
          <a:ln>
            <a:noFill/>
          </a:ln>
        </p:spPr>
        <p:txBody>
          <a:bodyPr spcFirstLastPara="1" wrap="square" lIns="91425" tIns="45700" rIns="91425" bIns="45700" anchor="t" anchorCtr="0">
            <a:spAutoFit/>
          </a:bodyPr>
          <a:lstStyle/>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Break conventional and cultural rules</a:t>
            </a:r>
            <a:endParaRPr dirty="0"/>
          </a:p>
          <a:p>
            <a:pPr marL="800100" marR="0" lvl="1" indent="-342900" rtl="0">
              <a:lnSpc>
                <a:spcPct val="150000"/>
              </a:lnSpc>
              <a:spcBef>
                <a:spcPts val="0"/>
              </a:spcBef>
              <a:spcAft>
                <a:spcPts val="0"/>
              </a:spcAft>
              <a:buClr>
                <a:srgbClr val="595959"/>
              </a:buClr>
              <a:buSzPts val="2000"/>
              <a:buFont typeface="Arial"/>
              <a:buChar char="•"/>
            </a:pPr>
            <a:r>
              <a:rPr lang="en-US" sz="2000" b="0" i="0" u="none" strike="noStrike" cap="none" dirty="0" err="1">
                <a:solidFill>
                  <a:srgbClr val="595959"/>
                </a:solidFill>
                <a:latin typeface="Poppins"/>
                <a:ea typeface="Poppins"/>
                <a:cs typeface="Poppins"/>
                <a:sym typeface="Poppins"/>
              </a:rPr>
              <a:t>e.g</a:t>
            </a:r>
            <a:r>
              <a:rPr lang="en-US" sz="2000" b="0" i="0" u="none" strike="noStrike" cap="none" dirty="0">
                <a:solidFill>
                  <a:srgbClr val="595959"/>
                </a:solidFill>
                <a:latin typeface="Poppins"/>
                <a:ea typeface="Poppins"/>
                <a:cs typeface="Poppins"/>
                <a:sym typeface="Poppins"/>
              </a:rPr>
              <a:t>, recycle bin placed on desktop</a:t>
            </a:r>
            <a:endParaRPr dirty="0"/>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Can constrain designers in the way that they conceptualize a problem space</a:t>
            </a:r>
            <a:endParaRPr dirty="0"/>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Can conflict with design principles</a:t>
            </a:r>
            <a:endParaRPr dirty="0"/>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Designers can inadvertently use bad existing designs and transfer the bad parts over</a:t>
            </a:r>
            <a:endParaRPr dirty="0"/>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Limits designers’ imagination in coming up with new conceptual models</a:t>
            </a:r>
            <a:endParaRPr dirty="0"/>
          </a:p>
          <a:p>
            <a:pPr marL="342900" marR="0" lvl="0" indent="-342900"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Often don’t scale very well, especially when trying to describe how complex systems work (Cooper, 2020)</a:t>
            </a:r>
            <a:endParaRPr dirty="0"/>
          </a:p>
          <a:p>
            <a:pPr marL="342900" marR="0" lvl="0" indent="-215900"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p:txBody>
      </p:sp>
      <p:sp>
        <p:nvSpPr>
          <p:cNvPr id="416" name="Google Shape;416;p29"/>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
          <p:cNvSpPr txBox="1"/>
          <p:nvPr/>
        </p:nvSpPr>
        <p:spPr>
          <a:xfrm>
            <a:off x="7186692" y="1782972"/>
            <a:ext cx="4473418"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262626"/>
                </a:solidFill>
                <a:latin typeface="Poppins Medium"/>
                <a:ea typeface="Poppins Medium"/>
                <a:cs typeface="Poppins Medium"/>
                <a:sym typeface="Poppins Medium"/>
              </a:rPr>
              <a:t>CONCEPTUALISING</a:t>
            </a:r>
            <a:endParaRPr/>
          </a:p>
          <a:p>
            <a:pPr marL="0" marR="0" lvl="0" indent="0" algn="ctr" rtl="0">
              <a:spcBef>
                <a:spcPts val="0"/>
              </a:spcBef>
              <a:spcAft>
                <a:spcPts val="0"/>
              </a:spcAft>
              <a:buNone/>
            </a:pPr>
            <a:r>
              <a:rPr lang="en-US" sz="4800" b="1">
                <a:solidFill>
                  <a:srgbClr val="C04C4C"/>
                </a:solidFill>
                <a:latin typeface="Poppins Medium"/>
                <a:ea typeface="Poppins Medium"/>
                <a:cs typeface="Poppins Medium"/>
                <a:sym typeface="Poppins Medium"/>
              </a:rPr>
              <a:t>INTERACTION</a:t>
            </a:r>
            <a:endParaRPr/>
          </a:p>
        </p:txBody>
      </p:sp>
      <p:sp>
        <p:nvSpPr>
          <p:cNvPr id="211" name="Google Shape;211;p3"/>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pic>
        <p:nvPicPr>
          <p:cNvPr id="422" name="Google Shape;422;p30"/>
          <p:cNvPicPr preferRelativeResize="0"/>
          <p:nvPr/>
        </p:nvPicPr>
        <p:blipFill rotWithShape="1">
          <a:blip r:embed="rId3">
            <a:alphaModFix/>
          </a:blip>
          <a:srcRect/>
          <a:stretch/>
        </p:blipFill>
        <p:spPr>
          <a:xfrm>
            <a:off x="3658366" y="993234"/>
            <a:ext cx="4413579" cy="5999655"/>
          </a:xfrm>
          <a:prstGeom prst="rect">
            <a:avLst/>
          </a:prstGeom>
          <a:noFill/>
          <a:ln>
            <a:noFill/>
          </a:ln>
        </p:spPr>
      </p:pic>
      <p:sp>
        <p:nvSpPr>
          <p:cNvPr id="2" name="Google Shape;414;p29">
            <a:extLst>
              <a:ext uri="{FF2B5EF4-FFF2-40B4-BE49-F238E27FC236}">
                <a16:creationId xmlns:a16="http://schemas.microsoft.com/office/drawing/2014/main" id="{9BDAD146-F9EC-17F1-44D5-113309E05387}"/>
              </a:ext>
            </a:extLst>
          </p:cNvPr>
          <p:cNvSpPr txBox="1"/>
          <p:nvPr/>
        </p:nvSpPr>
        <p:spPr>
          <a:xfrm>
            <a:off x="189186" y="188882"/>
            <a:ext cx="120028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rgbClr val="3F3F3F"/>
                </a:solidFill>
                <a:latin typeface="Poppins Medium"/>
                <a:ea typeface="Poppins Medium"/>
                <a:cs typeface="Poppins Medium"/>
                <a:sym typeface="Poppins Medium"/>
              </a:rPr>
              <a:t>Problem with Interface Metaphor Example</a:t>
            </a:r>
            <a:endParaRPr sz="4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txBox="1"/>
          <p:nvPr/>
        </p:nvSpPr>
        <p:spPr>
          <a:xfrm>
            <a:off x="1903524" y="408583"/>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3F3F3F"/>
                </a:solidFill>
                <a:latin typeface="Poppins Medium"/>
                <a:ea typeface="Poppins Medium"/>
                <a:cs typeface="Poppins Medium"/>
                <a:sym typeface="Poppins Medium"/>
              </a:rPr>
              <a:t>Activity</a:t>
            </a:r>
            <a:endParaRPr/>
          </a:p>
        </p:txBody>
      </p:sp>
      <p:sp>
        <p:nvSpPr>
          <p:cNvPr id="428" name="Google Shape;428;p31"/>
          <p:cNvSpPr/>
          <p:nvPr/>
        </p:nvSpPr>
        <p:spPr>
          <a:xfrm>
            <a:off x="848048" y="1786242"/>
            <a:ext cx="10110060" cy="328551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Describe the components of the conceptual model underlying most online shopping websites, for example:</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Shopping cart</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Proceeding to check-out</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1-click</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Gift wrapping</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Cash register</a:t>
            </a:r>
            <a:endParaRPr/>
          </a:p>
        </p:txBody>
      </p:sp>
      <p:sp>
        <p:nvSpPr>
          <p:cNvPr id="429" name="Google Shape;429;p3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pic>
        <p:nvPicPr>
          <p:cNvPr id="430" name="Google Shape;430;p31" descr="Creative Thinking icon SVG Vector &amp; PNG ..."/>
          <p:cNvPicPr preferRelativeResize="0"/>
          <p:nvPr/>
        </p:nvPicPr>
        <p:blipFill rotWithShape="1">
          <a:blip r:embed="rId3">
            <a:alphaModFix/>
          </a:blip>
          <a:srcRect/>
          <a:stretch/>
        </p:blipFill>
        <p:spPr>
          <a:xfrm>
            <a:off x="10124832" y="418968"/>
            <a:ext cx="1666552" cy="17977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p:nvPr/>
        </p:nvSpPr>
        <p:spPr>
          <a:xfrm>
            <a:off x="7241058" y="1782972"/>
            <a:ext cx="4419051" cy="166199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262626"/>
                </a:solidFill>
                <a:latin typeface="Poppins Medium"/>
                <a:ea typeface="Poppins Medium"/>
                <a:cs typeface="Poppins Medium"/>
                <a:sym typeface="Poppins Medium"/>
              </a:rPr>
              <a:t>INTERACTION</a:t>
            </a:r>
            <a:endParaRPr/>
          </a:p>
          <a:p>
            <a:pPr marL="0" marR="0" lvl="0" indent="0" algn="ctr" rtl="0">
              <a:spcBef>
                <a:spcPts val="0"/>
              </a:spcBef>
              <a:spcAft>
                <a:spcPts val="0"/>
              </a:spcAft>
              <a:buNone/>
            </a:pPr>
            <a:r>
              <a:rPr lang="en-US" sz="5400" b="1">
                <a:solidFill>
                  <a:srgbClr val="C04C4C"/>
                </a:solidFill>
                <a:latin typeface="Poppins Medium"/>
                <a:ea typeface="Poppins Medium"/>
                <a:cs typeface="Poppins Medium"/>
                <a:sym typeface="Poppins Medium"/>
              </a:rPr>
              <a:t>TYPES</a:t>
            </a:r>
            <a:endParaRPr sz="6000" b="1">
              <a:solidFill>
                <a:srgbClr val="C04C4C"/>
              </a:solidFill>
              <a:latin typeface="Poppins Medium"/>
              <a:ea typeface="Poppins Medium"/>
              <a:cs typeface="Poppins Medium"/>
              <a:sym typeface="Poppins Medium"/>
            </a:endParaRPr>
          </a:p>
        </p:txBody>
      </p:sp>
      <p:sp>
        <p:nvSpPr>
          <p:cNvPr id="436" name="Google Shape;436;p3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3"/>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Interaction Types</a:t>
            </a:r>
            <a:endParaRPr/>
          </a:p>
        </p:txBody>
      </p:sp>
      <p:sp>
        <p:nvSpPr>
          <p:cNvPr id="443" name="Google Shape;443;p33"/>
          <p:cNvSpPr/>
          <p:nvPr/>
        </p:nvSpPr>
        <p:spPr>
          <a:xfrm>
            <a:off x="1254031" y="1264161"/>
            <a:ext cx="9672771" cy="5363007"/>
          </a:xfrm>
          <a:prstGeom prst="rect">
            <a:avLst/>
          </a:prstGeom>
          <a:noFill/>
          <a:ln>
            <a:noFill/>
          </a:ln>
        </p:spPr>
        <p:txBody>
          <a:bodyPr spcFirstLastPara="1" wrap="square" lIns="91425" tIns="45700" rIns="91425" bIns="45700" anchor="t" anchorCtr="0">
            <a:spAutoFit/>
          </a:bodyPr>
          <a:lstStyle/>
          <a:p>
            <a:pPr marL="457200" marR="0" lvl="0" indent="-457200" rtl="0">
              <a:lnSpc>
                <a:spcPct val="150000"/>
              </a:lnSpc>
              <a:spcBef>
                <a:spcPts val="0"/>
              </a:spcBef>
              <a:spcAft>
                <a:spcPts val="0"/>
              </a:spcAft>
              <a:buClr>
                <a:srgbClr val="595959"/>
              </a:buClr>
              <a:buSzPts val="2000"/>
              <a:buFont typeface="Poppins Medium"/>
              <a:buAutoNum type="arabicPeriod"/>
            </a:pPr>
            <a:r>
              <a:rPr lang="en-US" sz="2000" b="1" dirty="0">
                <a:solidFill>
                  <a:srgbClr val="C00000"/>
                </a:solidFill>
                <a:latin typeface="Poppins"/>
                <a:ea typeface="Poppins"/>
                <a:cs typeface="Poppins"/>
                <a:sym typeface="Poppins"/>
              </a:rPr>
              <a:t>Instructing</a:t>
            </a:r>
            <a:endParaRPr b="1" dirty="0">
              <a:solidFill>
                <a:srgbClr val="C00000"/>
              </a:solidFill>
            </a:endParaRPr>
          </a:p>
          <a:p>
            <a:pPr marL="914400" marR="0" lvl="1" indent="-457200" rtl="0">
              <a:lnSpc>
                <a:spcPct val="150000"/>
              </a:lnSpc>
              <a:spcBef>
                <a:spcPts val="0"/>
              </a:spcBef>
              <a:spcAft>
                <a:spcPts val="0"/>
              </a:spcAft>
              <a:buClr>
                <a:srgbClr val="595959"/>
              </a:buClr>
              <a:buSzPts val="1800"/>
              <a:buFont typeface="Arial"/>
              <a:buChar char="•"/>
            </a:pPr>
            <a:r>
              <a:rPr lang="en-US" sz="1800" b="0" i="0" u="none" strike="noStrike" cap="none" dirty="0">
                <a:solidFill>
                  <a:srgbClr val="595959"/>
                </a:solidFill>
                <a:latin typeface="Poppins"/>
                <a:ea typeface="Poppins"/>
                <a:cs typeface="Poppins"/>
                <a:sym typeface="Poppins"/>
              </a:rPr>
              <a:t>Issuing commands and selecting options</a:t>
            </a:r>
            <a:endParaRPr dirty="0"/>
          </a:p>
          <a:p>
            <a:pPr marL="457200" marR="0" lvl="0" indent="-457200" rtl="0">
              <a:lnSpc>
                <a:spcPct val="150000"/>
              </a:lnSpc>
              <a:spcBef>
                <a:spcPts val="0"/>
              </a:spcBef>
              <a:spcAft>
                <a:spcPts val="0"/>
              </a:spcAft>
              <a:buClr>
                <a:srgbClr val="595959"/>
              </a:buClr>
              <a:buSzPts val="2000"/>
              <a:buFont typeface="Poppins Medium"/>
              <a:buAutoNum type="arabicPeriod"/>
            </a:pPr>
            <a:r>
              <a:rPr lang="en-US" sz="2000" b="1" dirty="0">
                <a:solidFill>
                  <a:srgbClr val="C00000"/>
                </a:solidFill>
                <a:latin typeface="Poppins"/>
                <a:ea typeface="Poppins"/>
                <a:cs typeface="Poppins"/>
                <a:sym typeface="Poppins"/>
              </a:rPr>
              <a:t>Conversing</a:t>
            </a:r>
            <a:endParaRPr b="1" dirty="0">
              <a:solidFill>
                <a:srgbClr val="C00000"/>
              </a:solidFill>
            </a:endParaRPr>
          </a:p>
          <a:p>
            <a:pPr marL="914400" marR="0" lvl="1" indent="-457200" rtl="0">
              <a:lnSpc>
                <a:spcPct val="150000"/>
              </a:lnSpc>
              <a:spcBef>
                <a:spcPts val="0"/>
              </a:spcBef>
              <a:spcAft>
                <a:spcPts val="0"/>
              </a:spcAft>
              <a:buClr>
                <a:srgbClr val="595959"/>
              </a:buClr>
              <a:buSzPts val="1800"/>
              <a:buFont typeface="Arial"/>
              <a:buChar char="•"/>
            </a:pPr>
            <a:r>
              <a:rPr lang="en-US" sz="1800" b="0" i="0" u="none" strike="noStrike" cap="none" dirty="0">
                <a:solidFill>
                  <a:srgbClr val="595959"/>
                </a:solidFill>
                <a:latin typeface="Poppins"/>
                <a:ea typeface="Poppins"/>
                <a:cs typeface="Poppins"/>
                <a:sym typeface="Poppins"/>
              </a:rPr>
              <a:t>Interacting with a system as if having a conversation</a:t>
            </a:r>
            <a:endParaRPr dirty="0"/>
          </a:p>
          <a:p>
            <a:pPr marL="457200" marR="0" lvl="0" indent="-457200" rtl="0">
              <a:lnSpc>
                <a:spcPct val="150000"/>
              </a:lnSpc>
              <a:spcBef>
                <a:spcPts val="0"/>
              </a:spcBef>
              <a:spcAft>
                <a:spcPts val="0"/>
              </a:spcAft>
              <a:buClr>
                <a:srgbClr val="595959"/>
              </a:buClr>
              <a:buSzPts val="2000"/>
              <a:buFont typeface="Poppins Medium"/>
              <a:buAutoNum type="arabicPeriod"/>
            </a:pPr>
            <a:r>
              <a:rPr lang="en-US" sz="2000" b="1" dirty="0">
                <a:solidFill>
                  <a:srgbClr val="C00000"/>
                </a:solidFill>
                <a:latin typeface="Poppins"/>
                <a:ea typeface="Poppins"/>
                <a:cs typeface="Poppins"/>
                <a:sym typeface="Poppins"/>
              </a:rPr>
              <a:t>Manipulating</a:t>
            </a:r>
            <a:endParaRPr b="1" dirty="0">
              <a:solidFill>
                <a:srgbClr val="C00000"/>
              </a:solidFill>
            </a:endParaRPr>
          </a:p>
          <a:p>
            <a:pPr marL="914400" marR="0" lvl="1" indent="-457200" rtl="0">
              <a:lnSpc>
                <a:spcPct val="150000"/>
              </a:lnSpc>
              <a:spcBef>
                <a:spcPts val="0"/>
              </a:spcBef>
              <a:spcAft>
                <a:spcPts val="0"/>
              </a:spcAft>
              <a:buClr>
                <a:srgbClr val="595959"/>
              </a:buClr>
              <a:buSzPts val="1800"/>
              <a:buFont typeface="Arial"/>
              <a:buChar char="•"/>
            </a:pPr>
            <a:r>
              <a:rPr lang="en-US" sz="1800" b="0" i="0" u="none" strike="noStrike" cap="none" dirty="0">
                <a:solidFill>
                  <a:srgbClr val="595959"/>
                </a:solidFill>
                <a:latin typeface="Poppins"/>
                <a:ea typeface="Poppins"/>
                <a:cs typeface="Poppins"/>
                <a:sym typeface="Poppins"/>
              </a:rPr>
              <a:t>Interacting with objects in a virtual or physical space by manipulating them </a:t>
            </a:r>
            <a:endParaRPr dirty="0"/>
          </a:p>
          <a:p>
            <a:pPr marL="457200" marR="0" lvl="0" indent="-457200" rtl="0">
              <a:lnSpc>
                <a:spcPct val="150000"/>
              </a:lnSpc>
              <a:spcBef>
                <a:spcPts val="0"/>
              </a:spcBef>
              <a:spcAft>
                <a:spcPts val="0"/>
              </a:spcAft>
              <a:buClr>
                <a:srgbClr val="595959"/>
              </a:buClr>
              <a:buSzPts val="2000"/>
              <a:buFont typeface="Poppins Medium"/>
              <a:buAutoNum type="arabicPeriod"/>
            </a:pPr>
            <a:r>
              <a:rPr lang="en-US" sz="2000" b="1" dirty="0">
                <a:solidFill>
                  <a:srgbClr val="C00000"/>
                </a:solidFill>
                <a:latin typeface="Poppins"/>
                <a:ea typeface="Poppins"/>
                <a:cs typeface="Poppins"/>
                <a:sym typeface="Poppins"/>
              </a:rPr>
              <a:t>Exploring</a:t>
            </a:r>
            <a:endParaRPr b="1" dirty="0">
              <a:solidFill>
                <a:srgbClr val="C00000"/>
              </a:solidFill>
            </a:endParaRPr>
          </a:p>
          <a:p>
            <a:pPr marL="914400" marR="0" lvl="1" indent="-457200" rtl="0">
              <a:lnSpc>
                <a:spcPct val="150000"/>
              </a:lnSpc>
              <a:spcBef>
                <a:spcPts val="0"/>
              </a:spcBef>
              <a:spcAft>
                <a:spcPts val="0"/>
              </a:spcAft>
              <a:buClr>
                <a:srgbClr val="595959"/>
              </a:buClr>
              <a:buSzPts val="1800"/>
              <a:buFont typeface="Arial"/>
              <a:buChar char="•"/>
            </a:pPr>
            <a:r>
              <a:rPr lang="en-US" sz="1800" b="0" i="0" u="none" strike="noStrike" cap="none" dirty="0">
                <a:solidFill>
                  <a:srgbClr val="595959"/>
                </a:solidFill>
                <a:latin typeface="Poppins"/>
                <a:ea typeface="Poppins"/>
                <a:cs typeface="Poppins"/>
                <a:sym typeface="Poppins"/>
              </a:rPr>
              <a:t>Moving through a virtual environment or a physical space</a:t>
            </a:r>
            <a:endParaRPr dirty="0"/>
          </a:p>
          <a:p>
            <a:pPr marL="457200" marR="0" lvl="0" indent="-457200" rtl="0">
              <a:lnSpc>
                <a:spcPct val="150000"/>
              </a:lnSpc>
              <a:spcBef>
                <a:spcPts val="0"/>
              </a:spcBef>
              <a:spcAft>
                <a:spcPts val="0"/>
              </a:spcAft>
              <a:buClr>
                <a:srgbClr val="595959"/>
              </a:buClr>
              <a:buSzPts val="2000"/>
              <a:buFont typeface="Poppins Medium"/>
              <a:buAutoNum type="arabicPeriod"/>
            </a:pPr>
            <a:r>
              <a:rPr lang="en-US" sz="2000" b="1" dirty="0">
                <a:solidFill>
                  <a:srgbClr val="C00000"/>
                </a:solidFill>
                <a:latin typeface="Poppins"/>
                <a:ea typeface="Poppins"/>
                <a:cs typeface="Poppins"/>
                <a:sym typeface="Poppins"/>
              </a:rPr>
              <a:t>Responding</a:t>
            </a:r>
            <a:endParaRPr b="1" dirty="0">
              <a:solidFill>
                <a:srgbClr val="C00000"/>
              </a:solidFill>
            </a:endParaRPr>
          </a:p>
          <a:p>
            <a:pPr marL="914400" marR="0" lvl="1" indent="-457200" rtl="0">
              <a:lnSpc>
                <a:spcPct val="150000"/>
              </a:lnSpc>
              <a:spcBef>
                <a:spcPts val="0"/>
              </a:spcBef>
              <a:spcAft>
                <a:spcPts val="0"/>
              </a:spcAft>
              <a:buClr>
                <a:srgbClr val="595959"/>
              </a:buClr>
              <a:buSzPts val="1800"/>
              <a:buFont typeface="Arial"/>
              <a:buChar char="•"/>
            </a:pPr>
            <a:r>
              <a:rPr lang="en-US" sz="1800" b="0" i="0" u="none" strike="noStrike" cap="none" dirty="0">
                <a:solidFill>
                  <a:srgbClr val="595959"/>
                </a:solidFill>
                <a:latin typeface="Poppins"/>
                <a:ea typeface="Poppins"/>
                <a:cs typeface="Poppins"/>
                <a:sym typeface="Poppins"/>
              </a:rPr>
              <a:t>The system initiates the interaction and the person chooses whether to respond</a:t>
            </a:r>
            <a:endParaRPr dirty="0"/>
          </a:p>
        </p:txBody>
      </p:sp>
      <p:sp>
        <p:nvSpPr>
          <p:cNvPr id="444" name="Google Shape;444;p33"/>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4"/>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1. Instructing</a:t>
            </a:r>
            <a:endParaRPr/>
          </a:p>
        </p:txBody>
      </p:sp>
      <p:sp>
        <p:nvSpPr>
          <p:cNvPr id="451" name="Google Shape;451;p34"/>
          <p:cNvSpPr/>
          <p:nvPr/>
        </p:nvSpPr>
        <p:spPr>
          <a:xfrm>
            <a:off x="1254031" y="1549607"/>
            <a:ext cx="9672771"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Where someone instruct a system and tells it what to do</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e.g.Tell the time, print a file, or save a file</a:t>
            </a:r>
            <a:endParaRPr/>
          </a:p>
          <a:p>
            <a:pPr marL="0" marR="0" lvl="0" indent="0" algn="just" rtl="0">
              <a:lnSpc>
                <a:spcPct val="150000"/>
              </a:lnSpc>
              <a:spcBef>
                <a:spcPts val="0"/>
              </a:spcBef>
              <a:spcAft>
                <a:spcPts val="0"/>
              </a:spcAft>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Very common conceptual model underlying a diversity of devices and systems</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e.g. Word processors, VCRs, vending machines</a:t>
            </a:r>
            <a:endParaRPr/>
          </a:p>
          <a:p>
            <a:pPr marL="0" marR="0" lvl="0" indent="0" algn="just" rtl="0">
              <a:lnSpc>
                <a:spcPct val="150000"/>
              </a:lnSpc>
              <a:spcBef>
                <a:spcPts val="0"/>
              </a:spcBef>
              <a:spcAft>
                <a:spcPts val="0"/>
              </a:spcAft>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The main benefit is that instructing supports quick and efficient interaction</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Good for repetitive kinds of actions performed on multiple objects</a:t>
            </a:r>
            <a:endParaRPr/>
          </a:p>
        </p:txBody>
      </p:sp>
      <p:sp>
        <p:nvSpPr>
          <p:cNvPr id="452" name="Google Shape;452;p34"/>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5"/>
          <p:cNvSpPr txBox="1"/>
          <p:nvPr/>
        </p:nvSpPr>
        <p:spPr>
          <a:xfrm>
            <a:off x="1024145" y="479685"/>
            <a:ext cx="10132541"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Which is easiest and why?</a:t>
            </a:r>
            <a:endParaRPr/>
          </a:p>
        </p:txBody>
      </p:sp>
      <p:sp>
        <p:nvSpPr>
          <p:cNvPr id="458" name="Google Shape;458;p35"/>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pic>
        <p:nvPicPr>
          <p:cNvPr id="459" name="Google Shape;459;p35" descr="Photographs of three different types of vending machine.&#10;"/>
          <p:cNvPicPr preferRelativeResize="0"/>
          <p:nvPr/>
        </p:nvPicPr>
        <p:blipFill rotWithShape="1">
          <a:blip r:embed="rId3">
            <a:alphaModFix/>
          </a:blip>
          <a:srcRect/>
          <a:stretch/>
        </p:blipFill>
        <p:spPr>
          <a:xfrm>
            <a:off x="2375381" y="1897797"/>
            <a:ext cx="5551512" cy="3533949"/>
          </a:xfrm>
          <a:prstGeom prst="rect">
            <a:avLst/>
          </a:prstGeom>
          <a:noFill/>
          <a:ln>
            <a:noFill/>
          </a:ln>
        </p:spPr>
      </p:pic>
      <p:pic>
        <p:nvPicPr>
          <p:cNvPr id="460" name="Google Shape;460;p35"/>
          <p:cNvPicPr preferRelativeResize="0"/>
          <p:nvPr/>
        </p:nvPicPr>
        <p:blipFill rotWithShape="1">
          <a:blip r:embed="rId4">
            <a:alphaModFix/>
          </a:blip>
          <a:srcRect/>
          <a:stretch/>
        </p:blipFill>
        <p:spPr>
          <a:xfrm>
            <a:off x="4895660" y="1897797"/>
            <a:ext cx="2171811" cy="3513224"/>
          </a:xfrm>
          <a:prstGeom prst="rect">
            <a:avLst/>
          </a:prstGeom>
          <a:noFill/>
          <a:ln>
            <a:noFill/>
          </a:ln>
        </p:spPr>
      </p:pic>
      <p:pic>
        <p:nvPicPr>
          <p:cNvPr id="461" name="Google Shape;461;p35"/>
          <p:cNvPicPr preferRelativeResize="0"/>
          <p:nvPr/>
        </p:nvPicPr>
        <p:blipFill rotWithShape="1">
          <a:blip r:embed="rId5">
            <a:alphaModFix/>
          </a:blip>
          <a:srcRect/>
          <a:stretch/>
        </p:blipFill>
        <p:spPr>
          <a:xfrm>
            <a:off x="7462016" y="1818019"/>
            <a:ext cx="2159000" cy="36137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6"/>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2. Conversing</a:t>
            </a:r>
            <a:endParaRPr/>
          </a:p>
        </p:txBody>
      </p:sp>
      <p:sp>
        <p:nvSpPr>
          <p:cNvPr id="468" name="Google Shape;468;p36"/>
          <p:cNvSpPr/>
          <p:nvPr/>
        </p:nvSpPr>
        <p:spPr>
          <a:xfrm>
            <a:off x="1254031" y="1747315"/>
            <a:ext cx="9672771"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Underlying model of having a conversation with another human</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Ranges from simple voice recognition menu-driven systems to more complex ‘natural language’ dialogs</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Examples include timetables, search engines, advice-giving systems, help systems, virtual agents, chatbots, toys, and pet robots designed to converse with people</a:t>
            </a:r>
            <a:endParaRPr/>
          </a:p>
        </p:txBody>
      </p:sp>
      <p:sp>
        <p:nvSpPr>
          <p:cNvPr id="469" name="Google Shape;469;p3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7"/>
          <p:cNvSpPr txBox="1"/>
          <p:nvPr/>
        </p:nvSpPr>
        <p:spPr>
          <a:xfrm>
            <a:off x="815547" y="418977"/>
            <a:ext cx="1011125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Pros and Cons of Conversational Model</a:t>
            </a:r>
            <a:endParaRPr/>
          </a:p>
        </p:txBody>
      </p:sp>
      <p:sp>
        <p:nvSpPr>
          <p:cNvPr id="476" name="Google Shape;476;p37"/>
          <p:cNvSpPr/>
          <p:nvPr/>
        </p:nvSpPr>
        <p:spPr>
          <a:xfrm>
            <a:off x="815546" y="1762512"/>
            <a:ext cx="6646469"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Allows people to interact with a system in a way that is familiar to them</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can make them feel comfortable, at ease, and less scared</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Misunderstandings can arise when the system does not know how to parse what someone says</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e.g, voice assistants can misunderstand what children say </a:t>
            </a:r>
            <a:endParaRPr/>
          </a:p>
        </p:txBody>
      </p:sp>
      <p:sp>
        <p:nvSpPr>
          <p:cNvPr id="477" name="Google Shape;477;p3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pic>
        <p:nvPicPr>
          <p:cNvPr id="478" name="Google Shape;478;p37" descr="Snapshot of siri's response to the question “Do I need an umbrella today?”&#10;"/>
          <p:cNvPicPr preferRelativeResize="0"/>
          <p:nvPr/>
        </p:nvPicPr>
        <p:blipFill rotWithShape="1">
          <a:blip r:embed="rId3">
            <a:alphaModFix/>
          </a:blip>
          <a:srcRect/>
          <a:stretch/>
        </p:blipFill>
        <p:spPr>
          <a:xfrm>
            <a:off x="8886966" y="1941322"/>
            <a:ext cx="1654149" cy="3572573"/>
          </a:xfrm>
          <a:prstGeom prst="rect">
            <a:avLst/>
          </a:prstGeom>
          <a:noFill/>
          <a:ln>
            <a:noFill/>
          </a:ln>
        </p:spPr>
      </p:pic>
      <p:sp>
        <p:nvSpPr>
          <p:cNvPr id="479" name="Google Shape;479;p37" descr="Siri’s response when asked if a person needs an umbrella today&#10;"/>
          <p:cNvSpPr txBox="1"/>
          <p:nvPr/>
        </p:nvSpPr>
        <p:spPr>
          <a:xfrm>
            <a:off x="8080359" y="5589690"/>
            <a:ext cx="32960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Poppins"/>
                <a:ea typeface="Poppins"/>
                <a:cs typeface="Poppins"/>
                <a:sym typeface="Poppins"/>
              </a:rPr>
              <a:t>Siri’s response when asked if </a:t>
            </a:r>
            <a:br>
              <a:rPr lang="en-US" sz="1400">
                <a:solidFill>
                  <a:srgbClr val="595959"/>
                </a:solidFill>
                <a:latin typeface="Poppins"/>
                <a:ea typeface="Poppins"/>
                <a:cs typeface="Poppins"/>
                <a:sym typeface="Poppins"/>
              </a:rPr>
            </a:br>
            <a:r>
              <a:rPr lang="en-US" sz="1400">
                <a:solidFill>
                  <a:srgbClr val="595959"/>
                </a:solidFill>
                <a:latin typeface="Poppins"/>
                <a:ea typeface="Poppins"/>
                <a:cs typeface="Poppins"/>
                <a:sym typeface="Poppins"/>
              </a:rPr>
              <a:t>a person needs an umbrella today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p:nvPr/>
        </p:nvSpPr>
        <p:spPr>
          <a:xfrm>
            <a:off x="815547" y="418977"/>
            <a:ext cx="1011125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Pros and Cons of Conversational Model</a:t>
            </a:r>
            <a:endParaRPr/>
          </a:p>
        </p:txBody>
      </p:sp>
      <p:sp>
        <p:nvSpPr>
          <p:cNvPr id="486" name="Google Shape;486;p38"/>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pic>
        <p:nvPicPr>
          <p:cNvPr id="487" name="Google Shape;487;p38" descr="Cartoon illustration of a person calling.&#10;"/>
          <p:cNvPicPr preferRelativeResize="0"/>
          <p:nvPr/>
        </p:nvPicPr>
        <p:blipFill rotWithShape="1">
          <a:blip r:embed="rId3">
            <a:alphaModFix/>
          </a:blip>
          <a:srcRect/>
          <a:stretch/>
        </p:blipFill>
        <p:spPr>
          <a:xfrm>
            <a:off x="3244181" y="1906475"/>
            <a:ext cx="5253985" cy="42707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9"/>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3. Manipulating</a:t>
            </a:r>
            <a:endParaRPr/>
          </a:p>
        </p:txBody>
      </p:sp>
      <p:sp>
        <p:nvSpPr>
          <p:cNvPr id="494" name="Google Shape;494;p39"/>
          <p:cNvSpPr/>
          <p:nvPr/>
        </p:nvSpPr>
        <p:spPr>
          <a:xfrm>
            <a:off x="1254031" y="2011271"/>
            <a:ext cx="9672771"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Involves dragging, selecting, opening, closing and zooming actions on virtual objects </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Exploit’s someone’s knowledge of how they move and manipulate in the physical world</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Can involve actions using physical controllers or air gestures to control the movements of an on-screen avatar</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Tagged physical objects (for instance, balls) that are manipulated in a physical world result in physical/digital events (such as animation)</a:t>
            </a:r>
            <a:endParaRPr/>
          </a:p>
        </p:txBody>
      </p:sp>
      <p:sp>
        <p:nvSpPr>
          <p:cNvPr id="495" name="Google Shape;495;p39"/>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
          <p:cNvSpPr txBox="1"/>
          <p:nvPr/>
        </p:nvSpPr>
        <p:spPr>
          <a:xfrm>
            <a:off x="2090862" y="473741"/>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Conceptualising Design</a:t>
            </a:r>
            <a:endParaRPr/>
          </a:p>
        </p:txBody>
      </p:sp>
      <p:sp>
        <p:nvSpPr>
          <p:cNvPr id="217" name="Google Shape;217;p4"/>
          <p:cNvSpPr/>
          <p:nvPr/>
        </p:nvSpPr>
        <p:spPr>
          <a:xfrm>
            <a:off x="1035386" y="1411499"/>
            <a:ext cx="10110060"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Proof of concept</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err="1">
                <a:solidFill>
                  <a:srgbClr val="595959"/>
                </a:solidFill>
                <a:latin typeface="Poppins"/>
                <a:ea typeface="Poppins"/>
                <a:cs typeface="Poppins"/>
                <a:sym typeface="Poppins"/>
              </a:rPr>
              <a:t>Conceptualise</a:t>
            </a:r>
            <a:r>
              <a:rPr lang="en-US" sz="2000" b="0" i="0" u="none" strike="noStrike" cap="none" dirty="0">
                <a:solidFill>
                  <a:srgbClr val="595959"/>
                </a:solidFill>
                <a:latin typeface="Poppins"/>
                <a:ea typeface="Poppins"/>
                <a:cs typeface="Poppins"/>
                <a:sym typeface="Poppins"/>
              </a:rPr>
              <a:t> what </a:t>
            </a:r>
            <a:r>
              <a:rPr lang="en-US" sz="2000" b="0" i="0" u="none" strike="noStrike" cap="none" dirty="0">
                <a:solidFill>
                  <a:srgbClr val="C00000"/>
                </a:solidFill>
                <a:latin typeface="Poppins"/>
                <a:ea typeface="Poppins"/>
                <a:cs typeface="Poppins"/>
                <a:sym typeface="Poppins"/>
              </a:rPr>
              <a:t>the proposed product will do</a:t>
            </a:r>
            <a:endParaRPr dirty="0">
              <a:solidFill>
                <a:srgbClr val="C00000"/>
              </a:solidFill>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Why the need to </a:t>
            </a:r>
            <a:r>
              <a:rPr lang="en-US" sz="2000" dirty="0" err="1">
                <a:solidFill>
                  <a:srgbClr val="595959"/>
                </a:solidFill>
                <a:latin typeface="Poppins"/>
                <a:ea typeface="Poppins"/>
                <a:cs typeface="Poppins"/>
                <a:sym typeface="Poppins"/>
              </a:rPr>
              <a:t>conceptualising</a:t>
            </a:r>
            <a:r>
              <a:rPr lang="en-US" sz="2000" dirty="0">
                <a:solidFill>
                  <a:srgbClr val="595959"/>
                </a:solidFill>
                <a:latin typeface="Poppins"/>
                <a:ea typeface="Poppins"/>
                <a:cs typeface="Poppins"/>
                <a:sym typeface="Poppins"/>
              </a:rPr>
              <a:t> design?</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To </a:t>
            </a:r>
            <a:r>
              <a:rPr lang="en-US" sz="2000" b="0" i="0" u="none" strike="noStrike" cap="none" dirty="0" err="1">
                <a:solidFill>
                  <a:srgbClr val="595959"/>
                </a:solidFill>
                <a:latin typeface="Poppins"/>
                <a:ea typeface="Poppins"/>
                <a:cs typeface="Poppins"/>
                <a:sym typeface="Poppins"/>
              </a:rPr>
              <a:t>scrutinise</a:t>
            </a:r>
            <a:r>
              <a:rPr lang="en-US" sz="2000" b="0" i="0" u="none" strike="noStrike" cap="none" dirty="0">
                <a:solidFill>
                  <a:srgbClr val="595959"/>
                </a:solidFill>
                <a:latin typeface="Poppins"/>
                <a:ea typeface="Poppins"/>
                <a:cs typeface="Poppins"/>
                <a:sym typeface="Poppins"/>
              </a:rPr>
              <a:t> </a:t>
            </a:r>
            <a:r>
              <a:rPr lang="en-US" sz="2000" b="0" i="0" u="none" strike="noStrike" cap="none" dirty="0">
                <a:solidFill>
                  <a:srgbClr val="C00000"/>
                </a:solidFill>
                <a:latin typeface="Poppins"/>
                <a:ea typeface="Poppins"/>
                <a:cs typeface="Poppins"/>
                <a:sym typeface="Poppins"/>
              </a:rPr>
              <a:t>vague ideas and assumptions </a:t>
            </a:r>
            <a:r>
              <a:rPr lang="en-US" sz="2000" b="0" i="0" u="none" strike="noStrike" cap="none" dirty="0">
                <a:solidFill>
                  <a:srgbClr val="595959"/>
                </a:solidFill>
                <a:latin typeface="Poppins"/>
                <a:ea typeface="Poppins"/>
                <a:cs typeface="Poppins"/>
                <a:sym typeface="Poppins"/>
              </a:rPr>
              <a:t>about the benefits of the proposed product and user experience in terms of their feasibility</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How realistic is it to develop?</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How desirable and useful?</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Many </a:t>
            </a:r>
            <a:r>
              <a:rPr lang="en-US" sz="2000" dirty="0">
                <a:solidFill>
                  <a:srgbClr val="C00000"/>
                </a:solidFill>
                <a:latin typeface="Poppins"/>
                <a:ea typeface="Poppins"/>
                <a:cs typeface="Poppins"/>
                <a:sym typeface="Poppins"/>
              </a:rPr>
              <a:t>unknowns need </a:t>
            </a:r>
            <a:r>
              <a:rPr lang="en-US" sz="2000" dirty="0">
                <a:solidFill>
                  <a:srgbClr val="595959"/>
                </a:solidFill>
                <a:latin typeface="Poppins"/>
                <a:ea typeface="Poppins"/>
                <a:cs typeface="Poppins"/>
                <a:sym typeface="Poppins"/>
              </a:rPr>
              <a:t>to be considered </a:t>
            </a:r>
            <a:r>
              <a:rPr lang="en-US" sz="2000" dirty="0">
                <a:solidFill>
                  <a:srgbClr val="C00000"/>
                </a:solidFill>
                <a:latin typeface="Poppins"/>
                <a:ea typeface="Poppins"/>
                <a:cs typeface="Poppins"/>
                <a:sym typeface="Poppins"/>
              </a:rPr>
              <a:t>in the initial stages </a:t>
            </a:r>
            <a:r>
              <a:rPr lang="en-US" sz="2000" dirty="0">
                <a:solidFill>
                  <a:srgbClr val="595959"/>
                </a:solidFill>
                <a:latin typeface="Poppins"/>
                <a:ea typeface="Poppins"/>
                <a:cs typeface="Poppins"/>
                <a:sym typeface="Poppins"/>
              </a:rPr>
              <a:t>of a design project</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Especially if it is </a:t>
            </a:r>
            <a:r>
              <a:rPr lang="en-US" sz="2000" dirty="0">
                <a:solidFill>
                  <a:srgbClr val="C00000"/>
                </a:solidFill>
                <a:latin typeface="Poppins"/>
                <a:ea typeface="Poppins"/>
                <a:cs typeface="Poppins"/>
                <a:sym typeface="Poppins"/>
              </a:rPr>
              <a:t>a</a:t>
            </a:r>
            <a:r>
              <a:rPr lang="en-US" sz="2000" dirty="0">
                <a:solidFill>
                  <a:srgbClr val="595959"/>
                </a:solidFill>
                <a:latin typeface="Poppins"/>
                <a:ea typeface="Poppins"/>
                <a:cs typeface="Poppins"/>
                <a:sym typeface="Poppins"/>
              </a:rPr>
              <a:t> </a:t>
            </a:r>
            <a:r>
              <a:rPr lang="en-US" sz="2000" dirty="0">
                <a:solidFill>
                  <a:srgbClr val="C00000"/>
                </a:solidFill>
                <a:latin typeface="Poppins"/>
                <a:ea typeface="Poppins"/>
                <a:cs typeface="Poppins"/>
                <a:sym typeface="Poppins"/>
              </a:rPr>
              <a:t>new product </a:t>
            </a:r>
            <a:r>
              <a:rPr lang="en-US" sz="2000" dirty="0">
                <a:solidFill>
                  <a:srgbClr val="595959"/>
                </a:solidFill>
                <a:latin typeface="Poppins"/>
                <a:ea typeface="Poppins"/>
                <a:cs typeface="Poppins"/>
                <a:sym typeface="Poppins"/>
              </a:rPr>
              <a:t>that is being proposed</a:t>
            </a:r>
            <a:endParaRPr dirty="0"/>
          </a:p>
        </p:txBody>
      </p:sp>
      <p:sp>
        <p:nvSpPr>
          <p:cNvPr id="218" name="Google Shape;218;p4"/>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0"/>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Direct Manipulation</a:t>
            </a:r>
            <a:endParaRPr dirty="0"/>
          </a:p>
        </p:txBody>
      </p:sp>
      <p:sp>
        <p:nvSpPr>
          <p:cNvPr id="502" name="Google Shape;502;p40"/>
          <p:cNvSpPr/>
          <p:nvPr/>
        </p:nvSpPr>
        <p:spPr>
          <a:xfrm>
            <a:off x="1254031" y="2011271"/>
            <a:ext cx="9672771"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Ben Shneiderman (1983) coined the term</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Three core properties:</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Continuous representation of objects and actions of interest</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Physical actions and button pressing instead of issuing commands with complex syntax</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Rapid reversible actions with immediate feedback on object of interest</a:t>
            </a:r>
            <a:endParaRPr/>
          </a:p>
        </p:txBody>
      </p:sp>
      <p:sp>
        <p:nvSpPr>
          <p:cNvPr id="503" name="Google Shape;503;p4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pic>
        <p:nvPicPr>
          <p:cNvPr id="509" name="Google Shape;509;p41"/>
          <p:cNvPicPr preferRelativeResize="0"/>
          <p:nvPr/>
        </p:nvPicPr>
        <p:blipFill rotWithShape="1">
          <a:blip r:embed="rId3">
            <a:alphaModFix/>
          </a:blip>
          <a:srcRect/>
          <a:stretch/>
        </p:blipFill>
        <p:spPr>
          <a:xfrm>
            <a:off x="1676400" y="1928461"/>
            <a:ext cx="8839200" cy="2320355"/>
          </a:xfrm>
          <a:prstGeom prst="rect">
            <a:avLst/>
          </a:prstGeom>
          <a:noFill/>
          <a:ln>
            <a:noFill/>
          </a:ln>
        </p:spPr>
      </p:pic>
      <p:sp>
        <p:nvSpPr>
          <p:cNvPr id="510" name="Google Shape;510;p41"/>
          <p:cNvSpPr txBox="1"/>
          <p:nvPr/>
        </p:nvSpPr>
        <p:spPr>
          <a:xfrm>
            <a:off x="2433144" y="4355063"/>
            <a:ext cx="7203259" cy="600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444444"/>
              </a:buClr>
              <a:buSzPts val="1350"/>
              <a:buFont typeface="Poppins"/>
              <a:buNone/>
            </a:pPr>
            <a:r>
              <a:rPr lang="en-US" sz="1350" dirty="0">
                <a:solidFill>
                  <a:srgbClr val="444444"/>
                </a:solidFill>
                <a:highlight>
                  <a:srgbClr val="F7F7F7"/>
                </a:highlight>
                <a:latin typeface="Poppins"/>
                <a:ea typeface="Poppins"/>
                <a:cs typeface="Poppins"/>
                <a:sym typeface="Poppins"/>
              </a:rPr>
              <a:t>Moving a file on MacOS using direct manipulation involves dragging that file from the source folder and moving it into the destination folder.</a:t>
            </a:r>
            <a:endParaRPr sz="1800" dirty="0">
              <a:solidFill>
                <a:schemeClr val="dk1"/>
              </a:solidFill>
              <a:latin typeface="Calibri"/>
              <a:ea typeface="Calibri"/>
              <a:cs typeface="Calibri"/>
              <a:sym typeface="Calibri"/>
            </a:endParaRPr>
          </a:p>
        </p:txBody>
      </p:sp>
      <p:sp>
        <p:nvSpPr>
          <p:cNvPr id="511" name="Google Shape;511;p41"/>
          <p:cNvSpPr txBox="1"/>
          <p:nvPr/>
        </p:nvSpPr>
        <p:spPr>
          <a:xfrm>
            <a:off x="2039018" y="4955363"/>
            <a:ext cx="7863016" cy="365125"/>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alibri"/>
              <a:buNone/>
            </a:pPr>
            <a:r>
              <a:rPr lang="en-US" sz="1800" dirty="0">
                <a:solidFill>
                  <a:schemeClr val="dk1"/>
                </a:solidFill>
                <a:latin typeface="Calibri"/>
                <a:ea typeface="Calibri"/>
                <a:cs typeface="Calibri"/>
                <a:sym typeface="Calibri"/>
              </a:rPr>
              <a:t>Source: </a:t>
            </a:r>
            <a:r>
              <a:rPr lang="en-US" sz="1800" dirty="0">
                <a:solidFill>
                  <a:schemeClr val="dk1"/>
                </a:solidFill>
                <a:latin typeface="Calibri"/>
                <a:ea typeface="Calibri"/>
                <a:cs typeface="Calibri"/>
                <a:sym typeface="Calibri"/>
                <a:hlinkClick r:id="rId4"/>
              </a:rPr>
              <a:t>https://www.nngroup.com/articles/direct-manipulation/</a:t>
            </a:r>
            <a:endParaRPr sz="1800" dirty="0">
              <a:solidFill>
                <a:schemeClr val="dk1"/>
              </a:solidFill>
              <a:latin typeface="Calibri"/>
              <a:ea typeface="Calibri"/>
              <a:cs typeface="Calibri"/>
              <a:sym typeface="Calibri"/>
            </a:endParaRPr>
          </a:p>
        </p:txBody>
      </p:sp>
      <p:sp>
        <p:nvSpPr>
          <p:cNvPr id="2" name="Google Shape;501;p40">
            <a:extLst>
              <a:ext uri="{FF2B5EF4-FFF2-40B4-BE49-F238E27FC236}">
                <a16:creationId xmlns:a16="http://schemas.microsoft.com/office/drawing/2014/main" id="{C6CE2033-110B-4C27-36AE-161BC7387D60}"/>
              </a:ext>
            </a:extLst>
          </p:cNvPr>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Direct Manipulation</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2"/>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Benefits of Direct Manipulation</a:t>
            </a:r>
            <a:endParaRPr/>
          </a:p>
        </p:txBody>
      </p:sp>
      <p:sp>
        <p:nvSpPr>
          <p:cNvPr id="518" name="Google Shape;518;p42"/>
          <p:cNvSpPr/>
          <p:nvPr/>
        </p:nvSpPr>
        <p:spPr>
          <a:xfrm>
            <a:off x="1254031" y="1780439"/>
            <a:ext cx="9672771" cy="420884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Novices can learn the basic functionality quickly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Experienced users can carry out a wide range of tasks efficiently and rapidly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Intermittent users can retain operational concepts over time</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Error messages rarely needed</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Users can immediately see if their actions are furthering their goals, and if not, do something else</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Users experience less anxiety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Users gain confidence and mastery and feel in control</a:t>
            </a:r>
            <a:endParaRPr/>
          </a:p>
        </p:txBody>
      </p:sp>
      <p:sp>
        <p:nvSpPr>
          <p:cNvPr id="519" name="Google Shape;519;p4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3"/>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Disadvantages</a:t>
            </a:r>
            <a:endParaRPr/>
          </a:p>
        </p:txBody>
      </p:sp>
      <p:sp>
        <p:nvSpPr>
          <p:cNvPr id="526" name="Google Shape;526;p43"/>
          <p:cNvSpPr/>
          <p:nvPr/>
        </p:nvSpPr>
        <p:spPr>
          <a:xfrm>
            <a:off x="1254031" y="2011271"/>
            <a:ext cx="9672771"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Some people take the metaphor of direct manipulation too literally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Not all tasks can be described by objects, and not all actions can be done directly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Some tasks are better achieved through delegating, for example, spell checking</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Can become screen space ‘gobblers’</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Moving a cursor using a mouse or touchpad can be slower than pressing function keys to do the same actions</a:t>
            </a:r>
            <a:endParaRPr/>
          </a:p>
        </p:txBody>
      </p:sp>
      <p:sp>
        <p:nvSpPr>
          <p:cNvPr id="527" name="Google Shape;527;p43"/>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4"/>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4. Exploring</a:t>
            </a:r>
            <a:endParaRPr/>
          </a:p>
        </p:txBody>
      </p:sp>
      <p:sp>
        <p:nvSpPr>
          <p:cNvPr id="534" name="Google Shape;534;p44"/>
          <p:cNvSpPr/>
          <p:nvPr/>
        </p:nvSpPr>
        <p:spPr>
          <a:xfrm>
            <a:off x="1254031" y="1549607"/>
            <a:ext cx="9672771"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Involves moving through virtual or physical environments</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People can explore aspects of a 3D environment</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Physical environments can also be embedded with sensors that when detect the presence of someone will trigger digital or physical events to happen</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Many examples of virtual environments, including cities, parks, buildings, rooms, and datasets </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enable people to fly over them and zoom in and out of different parts</a:t>
            </a:r>
            <a:endParaRPr/>
          </a:p>
        </p:txBody>
      </p:sp>
      <p:sp>
        <p:nvSpPr>
          <p:cNvPr id="535" name="Google Shape;535;p44"/>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5"/>
          <p:cNvSpPr txBox="1"/>
          <p:nvPr/>
        </p:nvSpPr>
        <p:spPr>
          <a:xfrm>
            <a:off x="815547" y="198253"/>
            <a:ext cx="1011125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Seeing things larger than life and in situ in AR</a:t>
            </a:r>
            <a:endParaRPr dirty="0"/>
          </a:p>
        </p:txBody>
      </p:sp>
      <p:sp>
        <p:nvSpPr>
          <p:cNvPr id="542" name="Google Shape;542;p45"/>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pic>
        <p:nvPicPr>
          <p:cNvPr id="543" name="Google Shape;543;p45" descr="Photographs of A drop-in virtual lion appearing in someone's living room created with Google 3D object"/>
          <p:cNvPicPr preferRelativeResize="0"/>
          <p:nvPr/>
        </p:nvPicPr>
        <p:blipFill rotWithShape="1">
          <a:blip r:embed="rId3">
            <a:alphaModFix/>
          </a:blip>
          <a:srcRect/>
          <a:stretch/>
        </p:blipFill>
        <p:spPr>
          <a:xfrm>
            <a:off x="3810000" y="1642018"/>
            <a:ext cx="4572000" cy="4064000"/>
          </a:xfrm>
          <a:prstGeom prst="rect">
            <a:avLst/>
          </a:prstGeom>
          <a:noFill/>
          <a:ln>
            <a:noFill/>
          </a:ln>
        </p:spPr>
      </p:pic>
      <p:sp>
        <p:nvSpPr>
          <p:cNvPr id="544" name="Google Shape;544;p45" descr="An image of a virtual lion appearing in someone’s living room created with Google 3D object &#10;"/>
          <p:cNvSpPr txBox="1"/>
          <p:nvPr/>
        </p:nvSpPr>
        <p:spPr>
          <a:xfrm>
            <a:off x="2332963" y="5703872"/>
            <a:ext cx="738054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595959"/>
                </a:solidFill>
                <a:latin typeface="Poppins"/>
                <a:ea typeface="Poppins"/>
                <a:cs typeface="Poppins"/>
                <a:sym typeface="Poppins"/>
              </a:rPr>
              <a:t>A virtual lion appearing in someone’s living room created with Google 3D object </a:t>
            </a:r>
            <a:endParaRPr sz="1400" dirty="0">
              <a:solidFill>
                <a:srgbClr val="595959"/>
              </a:solidFill>
              <a:latin typeface="Poppins"/>
              <a:ea typeface="Poppins"/>
              <a:cs typeface="Poppins"/>
              <a:sym typeface="Poppins"/>
            </a:endParaRPr>
          </a:p>
        </p:txBody>
      </p:sp>
      <p:sp>
        <p:nvSpPr>
          <p:cNvPr id="2" name="TextBox 1">
            <a:extLst>
              <a:ext uri="{FF2B5EF4-FFF2-40B4-BE49-F238E27FC236}">
                <a16:creationId xmlns:a16="http://schemas.microsoft.com/office/drawing/2014/main" id="{A5978F51-C401-9886-D694-1E081C2A8FB6}"/>
              </a:ext>
            </a:extLst>
          </p:cNvPr>
          <p:cNvSpPr txBox="1"/>
          <p:nvPr/>
        </p:nvSpPr>
        <p:spPr>
          <a:xfrm>
            <a:off x="-110358" y="5990892"/>
            <a:ext cx="12438992" cy="523220"/>
          </a:xfrm>
          <a:prstGeom prst="rect">
            <a:avLst/>
          </a:prstGeom>
          <a:noFill/>
        </p:spPr>
        <p:txBody>
          <a:bodyPr wrap="square" rtlCol="0">
            <a:spAutoFit/>
          </a:bodyPr>
          <a:lstStyle/>
          <a:p>
            <a:pPr algn="ctr"/>
            <a:r>
              <a:rPr lang="en-MY" dirty="0"/>
              <a:t>Source: </a:t>
            </a:r>
            <a:r>
              <a:rPr lang="en-MY" dirty="0">
                <a:hlinkClick r:id="rId4"/>
              </a:rPr>
              <a:t>www.cnet.com/tech/services-and-software/google-3d-animals-how-to-use-cool-ar-feature-at-home-list-</a:t>
            </a:r>
          </a:p>
          <a:p>
            <a:pPr algn="ctr"/>
            <a:r>
              <a:rPr lang="en-MY" dirty="0">
                <a:hlinkClick r:id="rId4"/>
              </a:rPr>
              <a:t>of-objects</a:t>
            </a:r>
            <a:endParaRPr lang="en-MY"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p:nvPr/>
        </p:nvSpPr>
        <p:spPr>
          <a:xfrm>
            <a:off x="815547" y="418977"/>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Exploring Data in VR</a:t>
            </a:r>
            <a:endParaRPr/>
          </a:p>
        </p:txBody>
      </p:sp>
      <p:sp>
        <p:nvSpPr>
          <p:cNvPr id="551" name="Google Shape;551;p4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pic>
        <p:nvPicPr>
          <p:cNvPr id="552" name="Google Shape;552;p46" descr="Photographs of someone using Immersive data analytics allowing them to explore Tableau data in 3D."/>
          <p:cNvPicPr preferRelativeResize="0"/>
          <p:nvPr/>
        </p:nvPicPr>
        <p:blipFill rotWithShape="1">
          <a:blip r:embed="rId3">
            <a:alphaModFix/>
          </a:blip>
          <a:srcRect/>
          <a:stretch/>
        </p:blipFill>
        <p:spPr>
          <a:xfrm>
            <a:off x="2072922" y="1341363"/>
            <a:ext cx="8046156" cy="4525963"/>
          </a:xfrm>
          <a:prstGeom prst="rect">
            <a:avLst/>
          </a:prstGeom>
          <a:noFill/>
          <a:ln>
            <a:noFill/>
          </a:ln>
        </p:spPr>
      </p:pic>
      <p:sp>
        <p:nvSpPr>
          <p:cNvPr id="553" name="Google Shape;553;p46" descr="An image of someone using Immersive data analytics allowing them to explore Tableau data in 3D &#10;"/>
          <p:cNvSpPr txBox="1"/>
          <p:nvPr/>
        </p:nvSpPr>
        <p:spPr>
          <a:xfrm>
            <a:off x="2142214" y="5867326"/>
            <a:ext cx="79768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Poppins"/>
                <a:ea typeface="Poppins"/>
                <a:cs typeface="Poppins"/>
                <a:sym typeface="Poppins"/>
              </a:rPr>
              <a:t>Someone using Immersive data analytics allowing them to explore Tableau data in 3D </a:t>
            </a:r>
            <a:endParaRPr sz="1400">
              <a:solidFill>
                <a:srgbClr val="595959"/>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7"/>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5. Responding</a:t>
            </a:r>
            <a:endParaRPr/>
          </a:p>
        </p:txBody>
      </p:sp>
      <p:sp>
        <p:nvSpPr>
          <p:cNvPr id="560" name="Google Shape;560;p47"/>
          <p:cNvSpPr/>
          <p:nvPr/>
        </p:nvSpPr>
        <p:spPr>
          <a:xfrm>
            <a:off x="1254031" y="1336702"/>
            <a:ext cx="10122422" cy="513217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This type suggested by Christopher Lueg et al. (2018)</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System takes the initiative to alert user to something that it “thinks” is of interest </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System does this by:</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detecting the location and-or presence of someone in a vicinity and notifying them on their phone or smartwatch </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what it has learned from their repeated behaviors</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Examples:</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alerts the user of a nearby coffee bar where some friends are meeting </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A wearer’s fitness tracker notifies them of a milestone reached</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Automatic system response without any requests made by the user</a:t>
            </a:r>
            <a:endParaRPr/>
          </a:p>
        </p:txBody>
      </p:sp>
      <p:sp>
        <p:nvSpPr>
          <p:cNvPr id="561" name="Google Shape;561;p4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8"/>
          <p:cNvSpPr txBox="1"/>
          <p:nvPr/>
        </p:nvSpPr>
        <p:spPr>
          <a:xfrm>
            <a:off x="815547" y="567261"/>
            <a:ext cx="1011125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Potentials Cons of System-initiated Notifications</a:t>
            </a:r>
            <a:endParaRPr/>
          </a:p>
        </p:txBody>
      </p:sp>
      <p:sp>
        <p:nvSpPr>
          <p:cNvPr id="568" name="Google Shape;568;p48"/>
          <p:cNvSpPr/>
          <p:nvPr/>
        </p:nvSpPr>
        <p:spPr>
          <a:xfrm>
            <a:off x="1029205" y="2310373"/>
            <a:ext cx="10122422" cy="28238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Can get tiresome or frustrating if too many notifications or the system gets it wrong</a:t>
            </a:r>
            <a:endParaRPr/>
          </a:p>
          <a:p>
            <a:pPr marL="342900" marR="0" lvl="0" indent="-215900" algn="just" rtl="0">
              <a:lnSpc>
                <a:spcPct val="150000"/>
              </a:lnSpc>
              <a:spcBef>
                <a:spcPts val="0"/>
              </a:spcBef>
              <a:spcAft>
                <a:spcPts val="0"/>
              </a:spcAft>
              <a:buClr>
                <a:schemeClr val="dk1"/>
              </a:buClr>
              <a:buSzPts val="2000"/>
              <a:buFont typeface="Arial"/>
              <a:buNone/>
            </a:pPr>
            <a:endParaRPr sz="200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What does it do when it gets something wrong?</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Does it apologise? </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Does it allow the user to correct the advice or information?</a:t>
            </a:r>
            <a:endParaRPr/>
          </a:p>
        </p:txBody>
      </p:sp>
      <p:sp>
        <p:nvSpPr>
          <p:cNvPr id="569" name="Google Shape;569;p48"/>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9"/>
          <p:cNvSpPr txBox="1"/>
          <p:nvPr/>
        </p:nvSpPr>
        <p:spPr>
          <a:xfrm>
            <a:off x="815547" y="567261"/>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Choosing an Interaction Type</a:t>
            </a:r>
            <a:endParaRPr/>
          </a:p>
        </p:txBody>
      </p:sp>
      <p:sp>
        <p:nvSpPr>
          <p:cNvPr id="576" name="Google Shape;576;p49"/>
          <p:cNvSpPr/>
          <p:nvPr/>
        </p:nvSpPr>
        <p:spPr>
          <a:xfrm>
            <a:off x="1029205" y="1830972"/>
            <a:ext cx="10122422" cy="37471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Direct manipulation is good for ‘doing’ types of tasks, for example, designing, drawing, flying, driving, or sizing windows</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Issuing instructions is good for repetitive tasks, for example, spell-checking and file management </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Having a conversation is good for finding out information, requesting music/TV or learning</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Hybrid conceptual models are good for supporting multiple ways of carrying out the same actions</a:t>
            </a:r>
            <a:endParaRPr/>
          </a:p>
        </p:txBody>
      </p:sp>
      <p:sp>
        <p:nvSpPr>
          <p:cNvPr id="577" name="Google Shape;577;p49"/>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
          <p:cNvSpPr txBox="1"/>
          <p:nvPr/>
        </p:nvSpPr>
        <p:spPr>
          <a:xfrm>
            <a:off x="2090862" y="473741"/>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Consider Design Example 1</a:t>
            </a:r>
            <a:endParaRPr/>
          </a:p>
        </p:txBody>
      </p:sp>
      <p:sp>
        <p:nvSpPr>
          <p:cNvPr id="224" name="Google Shape;224;p5"/>
          <p:cNvSpPr/>
          <p:nvPr/>
        </p:nvSpPr>
        <p:spPr>
          <a:xfrm>
            <a:off x="492805" y="1090610"/>
            <a:ext cx="11195222" cy="559383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A designer comes up with the idea of creating </a:t>
            </a:r>
            <a:r>
              <a:rPr lang="en-US" sz="2000" dirty="0">
                <a:solidFill>
                  <a:srgbClr val="C00000"/>
                </a:solidFill>
                <a:latin typeface="Poppins"/>
                <a:ea typeface="Poppins"/>
                <a:cs typeface="Poppins"/>
                <a:sym typeface="Poppins"/>
              </a:rPr>
              <a:t>a mobile robot server</a:t>
            </a:r>
            <a:r>
              <a:rPr lang="en-US" sz="2000" dirty="0">
                <a:solidFill>
                  <a:srgbClr val="595959"/>
                </a:solidFill>
                <a:latin typeface="Poppins"/>
                <a:ea typeface="Poppins"/>
                <a:cs typeface="Poppins"/>
                <a:sym typeface="Poppins"/>
              </a:rPr>
              <a:t>:</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help waiters in a restaurant take orders and deliver meals to customers </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Why ? What problem would this address? </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Putative benefits</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Could help take orders and entertain customers by having a conversation with them at the table </a:t>
            </a:r>
            <a:endParaRPr dirty="0"/>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Design concerns</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How would it need to move to appear to be talking?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What would the customers think of it?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Would it always be a pleasure for them to engage with the robot, not knowing what it would say on each new visit to the restaurant?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Would it be annoying or a fad?</a:t>
            </a:r>
            <a:endParaRPr dirty="0"/>
          </a:p>
        </p:txBody>
      </p:sp>
      <p:sp>
        <p:nvSpPr>
          <p:cNvPr id="225" name="Google Shape;225;p5"/>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0"/>
          <p:cNvSpPr txBox="1"/>
          <p:nvPr/>
        </p:nvSpPr>
        <p:spPr>
          <a:xfrm>
            <a:off x="815547" y="567261"/>
            <a:ext cx="1011125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Difference between Interaction Types and Interface Styles</a:t>
            </a:r>
            <a:endParaRPr/>
          </a:p>
        </p:txBody>
      </p:sp>
      <p:sp>
        <p:nvSpPr>
          <p:cNvPr id="584" name="Google Shape;584;p50"/>
          <p:cNvSpPr/>
          <p:nvPr/>
        </p:nvSpPr>
        <p:spPr>
          <a:xfrm>
            <a:off x="1029205" y="2349826"/>
            <a:ext cx="10122422" cy="37856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Interaction type: </a:t>
            </a:r>
            <a:endParaRPr b="1"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A description of what a person is doing when interacting with a system, for example, instructing, talking, browsing, or responding</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b="1" dirty="0">
                <a:solidFill>
                  <a:srgbClr val="C00000"/>
                </a:solidFill>
                <a:latin typeface="Poppins"/>
                <a:ea typeface="Poppins"/>
                <a:cs typeface="Poppins"/>
                <a:sym typeface="Poppins"/>
              </a:rPr>
              <a:t>Interface style:</a:t>
            </a:r>
            <a:endParaRPr b="1" dirty="0">
              <a:solidFill>
                <a:srgbClr val="C00000"/>
              </a:solidFill>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The kind of interface used to support the interaction, for instance, command, menu-based, gesture, or voice</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p:txBody>
      </p:sp>
      <p:sp>
        <p:nvSpPr>
          <p:cNvPr id="585" name="Google Shape;585;p50"/>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1"/>
          <p:cNvSpPr txBox="1"/>
          <p:nvPr/>
        </p:nvSpPr>
        <p:spPr>
          <a:xfrm>
            <a:off x="815547" y="567261"/>
            <a:ext cx="1011125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Many Kinds of Interface Styles Available (More in the next topic)</a:t>
            </a:r>
            <a:endParaRPr dirty="0"/>
          </a:p>
        </p:txBody>
      </p:sp>
      <p:sp>
        <p:nvSpPr>
          <p:cNvPr id="592" name="Google Shape;592;p51"/>
          <p:cNvSpPr/>
          <p:nvPr/>
        </p:nvSpPr>
        <p:spPr>
          <a:xfrm>
            <a:off x="2996845" y="1888162"/>
            <a:ext cx="3443941"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Command</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Speech</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Data-entry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Form fill-in</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Query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Graphical</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Web</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Pen</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Augmented reality</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Gesture       </a:t>
            </a:r>
            <a:endParaRPr/>
          </a:p>
        </p:txBody>
      </p:sp>
      <p:sp>
        <p:nvSpPr>
          <p:cNvPr id="593" name="Google Shape;593;p51"/>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2"/>
          <p:cNvSpPr txBox="1"/>
          <p:nvPr/>
        </p:nvSpPr>
        <p:spPr>
          <a:xfrm>
            <a:off x="1040372" y="628816"/>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Which Interaction Type to Choose?</a:t>
            </a:r>
            <a:endParaRPr/>
          </a:p>
        </p:txBody>
      </p:sp>
      <p:sp>
        <p:nvSpPr>
          <p:cNvPr id="600" name="Google Shape;600;p52"/>
          <p:cNvSpPr/>
          <p:nvPr/>
        </p:nvSpPr>
        <p:spPr>
          <a:xfrm>
            <a:off x="1029205" y="2349826"/>
            <a:ext cx="10122422" cy="24006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Need to </a:t>
            </a:r>
            <a:r>
              <a:rPr lang="en-US" sz="2000" dirty="0">
                <a:solidFill>
                  <a:srgbClr val="C00000"/>
                </a:solidFill>
                <a:latin typeface="Poppins"/>
                <a:ea typeface="Poppins"/>
                <a:cs typeface="Poppins"/>
                <a:sym typeface="Poppins"/>
              </a:rPr>
              <a:t>determine requirements and user needs</a:t>
            </a:r>
            <a:endParaRPr dirty="0">
              <a:solidFill>
                <a:srgbClr val="C00000"/>
              </a:solidFill>
            </a:endParaRPr>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C00000"/>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Take </a:t>
            </a:r>
            <a:r>
              <a:rPr lang="en-US" sz="2000" dirty="0">
                <a:solidFill>
                  <a:srgbClr val="C00000"/>
                </a:solidFill>
                <a:latin typeface="Poppins"/>
                <a:ea typeface="Poppins"/>
                <a:cs typeface="Poppins"/>
                <a:sym typeface="Poppins"/>
              </a:rPr>
              <a:t>budget</a:t>
            </a:r>
            <a:r>
              <a:rPr lang="en-US" sz="2000" dirty="0">
                <a:solidFill>
                  <a:srgbClr val="595959"/>
                </a:solidFill>
                <a:latin typeface="Poppins"/>
                <a:ea typeface="Poppins"/>
                <a:cs typeface="Poppins"/>
                <a:sym typeface="Poppins"/>
              </a:rPr>
              <a:t> and other constraints into account</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Also will depend on </a:t>
            </a:r>
            <a:r>
              <a:rPr lang="en-US" sz="2000" dirty="0">
                <a:solidFill>
                  <a:srgbClr val="C00000"/>
                </a:solidFill>
                <a:latin typeface="Poppins"/>
                <a:ea typeface="Poppins"/>
                <a:cs typeface="Poppins"/>
                <a:sym typeface="Poppins"/>
              </a:rPr>
              <a:t>suitability of technology </a:t>
            </a:r>
            <a:r>
              <a:rPr lang="en-US" sz="2000" dirty="0">
                <a:solidFill>
                  <a:srgbClr val="595959"/>
                </a:solidFill>
                <a:latin typeface="Poppins"/>
                <a:ea typeface="Poppins"/>
                <a:cs typeface="Poppins"/>
                <a:sym typeface="Poppins"/>
              </a:rPr>
              <a:t>for activity being supported </a:t>
            </a:r>
            <a:endParaRPr dirty="0"/>
          </a:p>
        </p:txBody>
      </p:sp>
      <p:sp>
        <p:nvSpPr>
          <p:cNvPr id="601" name="Google Shape;601;p52"/>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4815028D-3EF7-6624-7672-F743B1E823AE}"/>
            </a:ext>
          </a:extLst>
        </p:cNvPr>
        <p:cNvGrpSpPr/>
        <p:nvPr/>
      </p:nvGrpSpPr>
      <p:grpSpPr>
        <a:xfrm>
          <a:off x="0" y="0"/>
          <a:ext cx="0" cy="0"/>
          <a:chOff x="0" y="0"/>
          <a:chExt cx="0" cy="0"/>
        </a:xfrm>
      </p:grpSpPr>
      <p:sp>
        <p:nvSpPr>
          <p:cNvPr id="599" name="Google Shape;599;p52">
            <a:extLst>
              <a:ext uri="{FF2B5EF4-FFF2-40B4-BE49-F238E27FC236}">
                <a16:creationId xmlns:a16="http://schemas.microsoft.com/office/drawing/2014/main" id="{C7A62661-F48F-C070-7259-593ECA7F1B8D}"/>
              </a:ext>
            </a:extLst>
          </p:cNvPr>
          <p:cNvSpPr txBox="1"/>
          <p:nvPr/>
        </p:nvSpPr>
        <p:spPr>
          <a:xfrm>
            <a:off x="1040372" y="628816"/>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Watch these videos!</a:t>
            </a:r>
            <a:endParaRPr dirty="0"/>
          </a:p>
        </p:txBody>
      </p:sp>
      <p:sp>
        <p:nvSpPr>
          <p:cNvPr id="600" name="Google Shape;600;p52">
            <a:extLst>
              <a:ext uri="{FF2B5EF4-FFF2-40B4-BE49-F238E27FC236}">
                <a16:creationId xmlns:a16="http://schemas.microsoft.com/office/drawing/2014/main" id="{661F1787-363F-614C-B608-83FE4C68A377}"/>
              </a:ext>
            </a:extLst>
          </p:cNvPr>
          <p:cNvSpPr/>
          <p:nvPr/>
        </p:nvSpPr>
        <p:spPr>
          <a:xfrm>
            <a:off x="1029205" y="1987211"/>
            <a:ext cx="10122422" cy="5032106"/>
          </a:xfrm>
          <a:prstGeom prst="rect">
            <a:avLst/>
          </a:prstGeom>
          <a:noFill/>
          <a:ln>
            <a:noFill/>
          </a:ln>
        </p:spPr>
        <p:txBody>
          <a:bodyPr spcFirstLastPara="1" wrap="square" lIns="91425" tIns="45700" rIns="91425" bIns="45700" anchor="t" anchorCtr="0">
            <a:spAutoFit/>
          </a:bodyPr>
          <a:lstStyle/>
          <a:p>
            <a:pPr marL="342900" lvl="0" indent="-342900">
              <a:lnSpc>
                <a:spcPct val="150000"/>
              </a:lnSpc>
              <a:buClr>
                <a:srgbClr val="595959"/>
              </a:buClr>
              <a:buSzPts val="2000"/>
              <a:buFont typeface="Arial"/>
              <a:buChar char="•"/>
            </a:pPr>
            <a:r>
              <a:rPr lang="en-US" sz="2000" dirty="0">
                <a:solidFill>
                  <a:srgbClr val="595959"/>
                </a:solidFill>
                <a:latin typeface="Poppins"/>
                <a:ea typeface="Poppins"/>
                <a:cs typeface="Poppins"/>
                <a:sym typeface="Poppins"/>
              </a:rPr>
              <a:t>VW’s vision of its future car can be seen in this video: </a:t>
            </a:r>
            <a:r>
              <a:rPr lang="en-US" sz="2000" dirty="0">
                <a:solidFill>
                  <a:srgbClr val="595959"/>
                </a:solidFill>
                <a:latin typeface="Poppins"/>
                <a:ea typeface="Poppins"/>
                <a:cs typeface="Poppins"/>
                <a:sym typeface="Poppins"/>
                <a:hlinkClick r:id="rId3"/>
              </a:rPr>
              <a:t>https://www.youtube.com/watch?v=AyihacflLto</a:t>
            </a: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r>
              <a:rPr lang="en-US" sz="2000" dirty="0">
                <a:solidFill>
                  <a:srgbClr val="595959"/>
                </a:solidFill>
                <a:latin typeface="Poppins"/>
                <a:ea typeface="Poppins"/>
                <a:cs typeface="Poppins"/>
                <a:sym typeface="Poppins"/>
              </a:rPr>
              <a:t>See Stanford university’s video on HAI: </a:t>
            </a:r>
            <a:r>
              <a:rPr lang="en-US" sz="2000" dirty="0">
                <a:solidFill>
                  <a:srgbClr val="595959"/>
                </a:solidFill>
                <a:latin typeface="Poppins"/>
                <a:ea typeface="Poppins"/>
                <a:cs typeface="Poppins"/>
                <a:sym typeface="Poppins"/>
                <a:hlinkClick r:id="rId4"/>
              </a:rPr>
              <a:t>http://www.youtube.com/watch?v=4W2kXBBFDw4&amp;t=4s</a:t>
            </a: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r>
              <a:rPr lang="en-US" sz="2000" dirty="0">
                <a:solidFill>
                  <a:srgbClr val="595959"/>
                </a:solidFill>
                <a:latin typeface="Poppins"/>
                <a:ea typeface="Poppins"/>
                <a:cs typeface="Poppins"/>
                <a:sym typeface="Poppins"/>
              </a:rPr>
              <a:t>You can watch a video about the Apple Knowledge Navigator here: </a:t>
            </a:r>
            <a:r>
              <a:rPr lang="en-US" sz="2000" dirty="0">
                <a:solidFill>
                  <a:srgbClr val="595959"/>
                </a:solidFill>
                <a:latin typeface="Poppins"/>
                <a:ea typeface="Poppins"/>
                <a:cs typeface="Poppins"/>
                <a:sym typeface="Poppins"/>
                <a:hlinkClick r:id="rId5"/>
              </a:rPr>
              <a:t>https://www.youtube.com/watch?v=HGYFEI6uLy0</a:t>
            </a: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endParaRPr lang="en-US" sz="2000" dirty="0">
              <a:solidFill>
                <a:srgbClr val="595959"/>
              </a:solidFill>
              <a:latin typeface="Poppins"/>
              <a:ea typeface="Poppins"/>
              <a:cs typeface="Poppins"/>
              <a:sym typeface="Poppins"/>
            </a:endParaRPr>
          </a:p>
          <a:p>
            <a:pPr marL="342900" lvl="0" indent="-342900">
              <a:lnSpc>
                <a:spcPct val="150000"/>
              </a:lnSpc>
              <a:buClr>
                <a:srgbClr val="595959"/>
              </a:buClr>
              <a:buSzPts val="2000"/>
              <a:buFont typeface="Arial"/>
              <a:buChar char="•"/>
            </a:pPr>
            <a:endParaRPr dirty="0"/>
          </a:p>
        </p:txBody>
      </p:sp>
      <p:sp>
        <p:nvSpPr>
          <p:cNvPr id="601" name="Google Shape;601;p52">
            <a:extLst>
              <a:ext uri="{FF2B5EF4-FFF2-40B4-BE49-F238E27FC236}">
                <a16:creationId xmlns:a16="http://schemas.microsoft.com/office/drawing/2014/main" id="{4AAB90D5-867D-76B9-48C1-CA6BFAB28301}"/>
              </a:ext>
            </a:extLst>
          </p:cNvPr>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925240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a:extLst>
            <a:ext uri="{FF2B5EF4-FFF2-40B4-BE49-F238E27FC236}">
              <a16:creationId xmlns:a16="http://schemas.microsoft.com/office/drawing/2014/main" id="{FDB21C8A-783D-7D4C-CCDE-6955C1BF53EB}"/>
            </a:ext>
          </a:extLst>
        </p:cNvPr>
        <p:cNvGrpSpPr/>
        <p:nvPr/>
      </p:nvGrpSpPr>
      <p:grpSpPr>
        <a:xfrm>
          <a:off x="0" y="0"/>
          <a:ext cx="0" cy="0"/>
          <a:chOff x="0" y="0"/>
          <a:chExt cx="0" cy="0"/>
        </a:xfrm>
      </p:grpSpPr>
      <p:sp>
        <p:nvSpPr>
          <p:cNvPr id="599" name="Google Shape;599;p52">
            <a:extLst>
              <a:ext uri="{FF2B5EF4-FFF2-40B4-BE49-F238E27FC236}">
                <a16:creationId xmlns:a16="http://schemas.microsoft.com/office/drawing/2014/main" id="{D05CF27E-934C-A41B-B7A6-4120E06A8C09}"/>
              </a:ext>
            </a:extLst>
          </p:cNvPr>
          <p:cNvSpPr txBox="1"/>
          <p:nvPr/>
        </p:nvSpPr>
        <p:spPr>
          <a:xfrm>
            <a:off x="1040372" y="628816"/>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3F3F3F"/>
                </a:solidFill>
                <a:latin typeface="Poppins Medium"/>
                <a:ea typeface="Poppins Medium"/>
                <a:cs typeface="Poppins Medium"/>
                <a:sym typeface="Poppins Medium"/>
              </a:rPr>
              <a:t>Activity</a:t>
            </a:r>
            <a:endParaRPr dirty="0"/>
          </a:p>
        </p:txBody>
      </p:sp>
      <p:sp>
        <p:nvSpPr>
          <p:cNvPr id="600" name="Google Shape;600;p52">
            <a:extLst>
              <a:ext uri="{FF2B5EF4-FFF2-40B4-BE49-F238E27FC236}">
                <a16:creationId xmlns:a16="http://schemas.microsoft.com/office/drawing/2014/main" id="{FADAABAB-39EB-83A2-5BCA-2B14CBD8F3A6}"/>
              </a:ext>
            </a:extLst>
          </p:cNvPr>
          <p:cNvSpPr/>
          <p:nvPr/>
        </p:nvSpPr>
        <p:spPr>
          <a:xfrm>
            <a:off x="1029205" y="2160634"/>
            <a:ext cx="10122422" cy="4247276"/>
          </a:xfrm>
          <a:prstGeom prst="rect">
            <a:avLst/>
          </a:prstGeom>
          <a:noFill/>
          <a:ln>
            <a:noFill/>
          </a:ln>
        </p:spPr>
        <p:txBody>
          <a:bodyPr spcFirstLastPara="1" wrap="square" lIns="91425" tIns="45700" rIns="91425" bIns="45700" anchor="t" anchorCtr="0">
            <a:spAutoFit/>
          </a:bodyPr>
          <a:lstStyle/>
          <a:p>
            <a:pPr marL="342900" lvl="0" indent="-342900" algn="just">
              <a:lnSpc>
                <a:spcPct val="150000"/>
              </a:lnSpc>
              <a:buClr>
                <a:srgbClr val="595959"/>
              </a:buClr>
              <a:buSzPts val="2000"/>
              <a:buFont typeface="Arial"/>
              <a:buChar char="•"/>
            </a:pPr>
            <a:r>
              <a:rPr lang="en-US" sz="2000" dirty="0">
                <a:latin typeface="Poppins" panose="00000500000000000000" pitchFamily="2" charset="0"/>
                <a:cs typeface="Poppins" panose="00000500000000000000" pitchFamily="2" charset="0"/>
              </a:rPr>
              <a:t>Please watch the movie Atlas (available on Netflix or YouTube trailer here: </a:t>
            </a:r>
            <a:r>
              <a:rPr lang="en-US" sz="2000" dirty="0">
                <a:latin typeface="Poppins" panose="00000500000000000000" pitchFamily="2" charset="0"/>
                <a:cs typeface="Poppins" panose="00000500000000000000" pitchFamily="2" charset="0"/>
                <a:hlinkClick r:id="rId3"/>
              </a:rPr>
              <a:t>https://www.youtube.com/watch?v=Jokpt_LJpbw</a:t>
            </a:r>
            <a:r>
              <a:rPr lang="en-US" sz="2000" dirty="0">
                <a:latin typeface="Poppins" panose="00000500000000000000" pitchFamily="2" charset="0"/>
                <a:cs typeface="Poppins" panose="00000500000000000000" pitchFamily="2" charset="0"/>
              </a:rPr>
              <a:t>).</a:t>
            </a:r>
          </a:p>
          <a:p>
            <a:pPr marL="342900" lvl="0" indent="-342900" algn="just">
              <a:lnSpc>
                <a:spcPct val="150000"/>
              </a:lnSpc>
              <a:buClr>
                <a:srgbClr val="595959"/>
              </a:buClr>
              <a:buSzPts val="2000"/>
              <a:buFont typeface="Arial"/>
              <a:buChar char="•"/>
            </a:pPr>
            <a:r>
              <a:rPr lang="en-US" sz="2000" dirty="0">
                <a:latin typeface="Poppins" panose="00000500000000000000" pitchFamily="2" charset="0"/>
                <a:cs typeface="Poppins" panose="00000500000000000000" pitchFamily="2" charset="0"/>
              </a:rPr>
              <a:t>This film provides an interesting perspective on affective computing, neural link, and how adaptive systems can learn and interact emotionally with humans. </a:t>
            </a:r>
          </a:p>
          <a:p>
            <a:pPr marL="342900" lvl="0" indent="-342900" algn="just">
              <a:lnSpc>
                <a:spcPct val="150000"/>
              </a:lnSpc>
              <a:buClr>
                <a:srgbClr val="595959"/>
              </a:buClr>
              <a:buSzPts val="2000"/>
              <a:buFont typeface="Arial"/>
              <a:buChar char="•"/>
            </a:pPr>
            <a:r>
              <a:rPr lang="en-US" sz="2000" dirty="0">
                <a:latin typeface="Poppins" panose="00000500000000000000" pitchFamily="2" charset="0"/>
                <a:cs typeface="Poppins" panose="00000500000000000000" pitchFamily="2" charset="0"/>
              </a:rPr>
              <a:t>It’s a great example of how future human-computer interaction might evolve beyond conventional interfaces.</a:t>
            </a:r>
          </a:p>
          <a:p>
            <a:pPr marL="342900" lvl="0" indent="-342900" algn="just">
              <a:lnSpc>
                <a:spcPct val="150000"/>
              </a:lnSpc>
              <a:buClr>
                <a:srgbClr val="595959"/>
              </a:buClr>
              <a:buSzPts val="2000"/>
              <a:buFont typeface="Arial"/>
              <a:buChar char="•"/>
            </a:pPr>
            <a:r>
              <a:rPr lang="en-US" sz="2000" dirty="0">
                <a:latin typeface="Poppins" panose="00000500000000000000" pitchFamily="2" charset="0"/>
                <a:cs typeface="Poppins" panose="00000500000000000000" pitchFamily="2" charset="0"/>
              </a:rPr>
              <a:t>Watch it to gain innovative ideas and inspiration for your HCI project or discussions on intelligent and emotional interaction design.</a:t>
            </a:r>
            <a:endParaRPr sz="2000" dirty="0">
              <a:latin typeface="Poppins" panose="00000500000000000000" pitchFamily="2" charset="0"/>
              <a:cs typeface="Poppins" panose="00000500000000000000" pitchFamily="2" charset="0"/>
            </a:endParaRPr>
          </a:p>
        </p:txBody>
      </p:sp>
      <p:sp>
        <p:nvSpPr>
          <p:cNvPr id="601" name="Google Shape;601;p52">
            <a:extLst>
              <a:ext uri="{FF2B5EF4-FFF2-40B4-BE49-F238E27FC236}">
                <a16:creationId xmlns:a16="http://schemas.microsoft.com/office/drawing/2014/main" id="{E7C92EA7-7B13-1F17-FFB2-532FFE09630D}"/>
              </a:ext>
            </a:extLst>
          </p:cNvPr>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54</a:t>
            </a:fld>
            <a:endParaRPr/>
          </a:p>
        </p:txBody>
      </p:sp>
      <p:pic>
        <p:nvPicPr>
          <p:cNvPr id="2" name="Google Shape;430;p31" descr="Creative Thinking icon SVG Vector &amp; PNG ...">
            <a:extLst>
              <a:ext uri="{FF2B5EF4-FFF2-40B4-BE49-F238E27FC236}">
                <a16:creationId xmlns:a16="http://schemas.microsoft.com/office/drawing/2014/main" id="{21D0CF4F-022C-DB55-91AE-124C0AB3E6AD}"/>
              </a:ext>
            </a:extLst>
          </p:cNvPr>
          <p:cNvPicPr preferRelativeResize="0"/>
          <p:nvPr/>
        </p:nvPicPr>
        <p:blipFill rotWithShape="1">
          <a:blip r:embed="rId4">
            <a:alphaModFix/>
          </a:blip>
          <a:srcRect/>
          <a:stretch/>
        </p:blipFill>
        <p:spPr>
          <a:xfrm>
            <a:off x="10124832" y="418968"/>
            <a:ext cx="1666552" cy="1797716"/>
          </a:xfrm>
          <a:prstGeom prst="rect">
            <a:avLst/>
          </a:prstGeom>
          <a:noFill/>
          <a:ln>
            <a:noFill/>
          </a:ln>
        </p:spPr>
      </p:pic>
    </p:spTree>
    <p:extLst>
      <p:ext uri="{BB962C8B-B14F-4D97-AF65-F5344CB8AC3E}">
        <p14:creationId xmlns:p14="http://schemas.microsoft.com/office/powerpoint/2010/main" val="3284180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3"/>
          <p:cNvSpPr txBox="1"/>
          <p:nvPr/>
        </p:nvSpPr>
        <p:spPr>
          <a:xfrm>
            <a:off x="1040372" y="628816"/>
            <a:ext cx="1011125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Summary</a:t>
            </a:r>
            <a:endParaRPr/>
          </a:p>
        </p:txBody>
      </p:sp>
      <p:sp>
        <p:nvSpPr>
          <p:cNvPr id="608" name="Google Shape;608;p53"/>
          <p:cNvSpPr/>
          <p:nvPr/>
        </p:nvSpPr>
        <p:spPr>
          <a:xfrm>
            <a:off x="1040372" y="1558675"/>
            <a:ext cx="10122422"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Developing a conceptual model involves: 	</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Understanding the problem space</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Being clear about your assumptions and claims</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Specifying how the proposed design will support people in their activities </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A conceptual model is a high-level description of a product in terms of:</a:t>
            </a:r>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a:solidFill>
                  <a:srgbClr val="595959"/>
                </a:solidFill>
                <a:latin typeface="Poppins"/>
                <a:ea typeface="Poppins"/>
                <a:cs typeface="Poppins"/>
                <a:sym typeface="Poppins"/>
              </a:rPr>
              <a:t>What users can do with it and the concepts they need to understand how to interact with it</a:t>
            </a:r>
            <a:endParaRPr/>
          </a:p>
          <a:p>
            <a:pPr marL="342900" marR="0" lvl="0" indent="-342900" algn="just" rtl="0">
              <a:lnSpc>
                <a:spcPct val="150000"/>
              </a:lnSpc>
              <a:spcBef>
                <a:spcPts val="0"/>
              </a:spcBef>
              <a:spcAft>
                <a:spcPts val="0"/>
              </a:spcAft>
              <a:buClr>
                <a:srgbClr val="595959"/>
              </a:buClr>
              <a:buSzPts val="2000"/>
              <a:buFont typeface="Arial"/>
              <a:buChar char="•"/>
            </a:pPr>
            <a:r>
              <a:rPr lang="en-US" sz="2000">
                <a:solidFill>
                  <a:srgbClr val="595959"/>
                </a:solidFill>
                <a:latin typeface="Poppins"/>
                <a:ea typeface="Poppins"/>
                <a:cs typeface="Poppins"/>
                <a:sym typeface="Poppins"/>
              </a:rPr>
              <a:t>Interaction types provide a way of thinking about how to support user’s activities</a:t>
            </a:r>
            <a:endParaRPr/>
          </a:p>
        </p:txBody>
      </p:sp>
      <p:sp>
        <p:nvSpPr>
          <p:cNvPr id="609" name="Google Shape;609;p53"/>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p:nvPr/>
        </p:nvSpPr>
        <p:spPr>
          <a:xfrm>
            <a:off x="2090862" y="473741"/>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Consider Design Example 2</a:t>
            </a:r>
            <a:endParaRPr/>
          </a:p>
        </p:txBody>
      </p:sp>
      <p:sp>
        <p:nvSpPr>
          <p:cNvPr id="231" name="Google Shape;231;p6"/>
          <p:cNvSpPr/>
          <p:nvPr/>
        </p:nvSpPr>
        <p:spPr>
          <a:xfrm>
            <a:off x="790832" y="1502847"/>
            <a:ext cx="10229930" cy="467050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C00000"/>
                </a:solidFill>
                <a:latin typeface="Poppins"/>
                <a:ea typeface="Poppins"/>
                <a:cs typeface="Poppins"/>
                <a:sym typeface="Poppins"/>
              </a:rPr>
              <a:t>An automated robot server </a:t>
            </a:r>
            <a:r>
              <a:rPr lang="en-US" sz="2000" dirty="0">
                <a:solidFill>
                  <a:srgbClr val="595959"/>
                </a:solidFill>
                <a:latin typeface="Poppins"/>
                <a:ea typeface="Poppins"/>
                <a:cs typeface="Poppins"/>
                <a:sym typeface="Poppins"/>
              </a:rPr>
              <a:t>that is functional</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In contrast to the idea of a waiter robot the robot server addressed a real-world problem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the cooks load up the trays on its shelves, and then sends it to a preset area of the dining room to deliver the food</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the customers remove the food and drinks from the robot server</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It is like a tool, there to save waiters’ time rather than replacing them</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p:txBody>
      </p:sp>
      <p:sp>
        <p:nvSpPr>
          <p:cNvPr id="232" name="Google Shape;232;p6"/>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7"/>
          <p:cNvSpPr txBox="1"/>
          <p:nvPr/>
        </p:nvSpPr>
        <p:spPr>
          <a:xfrm>
            <a:off x="1024145" y="479685"/>
            <a:ext cx="10132541"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Which type of server is preferable and on what grounds?</a:t>
            </a:r>
            <a:endParaRPr/>
          </a:p>
        </p:txBody>
      </p:sp>
      <p:sp>
        <p:nvSpPr>
          <p:cNvPr id="238" name="Google Shape;238;p7"/>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pic>
        <p:nvPicPr>
          <p:cNvPr id="239" name="Google Shape;239;p7" descr="Photograph of a nonspeaking robot waiter in Shanghai. Imagine what would be gained if it could also have a conversation with customers.&#10;"/>
          <p:cNvPicPr preferRelativeResize="0"/>
          <p:nvPr/>
        </p:nvPicPr>
        <p:blipFill rotWithShape="1">
          <a:blip r:embed="rId3">
            <a:alphaModFix/>
          </a:blip>
          <a:srcRect/>
          <a:stretch/>
        </p:blipFill>
        <p:spPr>
          <a:xfrm>
            <a:off x="1600101" y="2381378"/>
            <a:ext cx="4551536" cy="3034357"/>
          </a:xfrm>
          <a:prstGeom prst="rect">
            <a:avLst/>
          </a:prstGeom>
          <a:noFill/>
          <a:ln>
            <a:noFill/>
          </a:ln>
        </p:spPr>
      </p:pic>
      <p:pic>
        <p:nvPicPr>
          <p:cNvPr id="240" name="Google Shape;240;p7" descr="An illustration of a robot server with a set of trays that orders are placed onto.&#10;"/>
          <p:cNvPicPr preferRelativeResize="0"/>
          <p:nvPr/>
        </p:nvPicPr>
        <p:blipFill rotWithShape="1">
          <a:blip r:embed="rId4">
            <a:alphaModFix/>
          </a:blip>
          <a:srcRect/>
          <a:stretch/>
        </p:blipFill>
        <p:spPr>
          <a:xfrm>
            <a:off x="6561328" y="2120557"/>
            <a:ext cx="3556000" cy="3556000"/>
          </a:xfrm>
          <a:prstGeom prst="rect">
            <a:avLst/>
          </a:prstGeom>
          <a:noFill/>
          <a:ln>
            <a:noFill/>
          </a:ln>
        </p:spPr>
      </p:pic>
      <p:sp>
        <p:nvSpPr>
          <p:cNvPr id="2" name="TextBox 1">
            <a:extLst>
              <a:ext uri="{FF2B5EF4-FFF2-40B4-BE49-F238E27FC236}">
                <a16:creationId xmlns:a16="http://schemas.microsoft.com/office/drawing/2014/main" id="{6970CAE5-7257-234D-BB87-C30178A14D21}"/>
              </a:ext>
            </a:extLst>
          </p:cNvPr>
          <p:cNvSpPr txBox="1"/>
          <p:nvPr/>
        </p:nvSpPr>
        <p:spPr>
          <a:xfrm>
            <a:off x="4014105" y="5724323"/>
            <a:ext cx="4325223" cy="400110"/>
          </a:xfrm>
          <a:prstGeom prst="rect">
            <a:avLst/>
          </a:prstGeom>
          <a:noFill/>
        </p:spPr>
        <p:txBody>
          <a:bodyPr wrap="none" rtlCol="0">
            <a:spAutoFit/>
          </a:bodyPr>
          <a:lstStyle/>
          <a:p>
            <a:r>
              <a:rPr lang="en-MY" sz="2000" dirty="0"/>
              <a:t>Source: </a:t>
            </a:r>
            <a:r>
              <a:rPr lang="en-MY" sz="2000" dirty="0">
                <a:hlinkClick r:id="rId5"/>
              </a:rPr>
              <a:t>https://richtechrobotics.com/</a:t>
            </a:r>
            <a:endParaRPr lang="en-MY"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8"/>
          <p:cNvSpPr txBox="1"/>
          <p:nvPr/>
        </p:nvSpPr>
        <p:spPr>
          <a:xfrm>
            <a:off x="2090862" y="473741"/>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Assumptions and Claims</a:t>
            </a:r>
            <a:endParaRPr/>
          </a:p>
        </p:txBody>
      </p:sp>
      <p:sp>
        <p:nvSpPr>
          <p:cNvPr id="246" name="Google Shape;246;p8"/>
          <p:cNvSpPr/>
          <p:nvPr/>
        </p:nvSpPr>
        <p:spPr>
          <a:xfrm>
            <a:off x="1333239" y="2017075"/>
            <a:ext cx="9514354" cy="286228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Write down your </a:t>
            </a:r>
            <a:r>
              <a:rPr lang="en-US" sz="2000" dirty="0">
                <a:solidFill>
                  <a:srgbClr val="C00000"/>
                </a:solidFill>
                <a:latin typeface="Poppins"/>
                <a:ea typeface="Poppins"/>
                <a:cs typeface="Poppins"/>
                <a:sym typeface="Poppins"/>
              </a:rPr>
              <a:t>assumptions and claims </a:t>
            </a:r>
            <a:r>
              <a:rPr lang="en-US" sz="2000" dirty="0">
                <a:solidFill>
                  <a:srgbClr val="595959"/>
                </a:solidFill>
                <a:latin typeface="Poppins"/>
                <a:ea typeface="Poppins"/>
                <a:cs typeface="Poppins"/>
                <a:sym typeface="Poppins"/>
              </a:rPr>
              <a:t>when deciding which one you prefer</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595959"/>
                </a:solidFill>
                <a:latin typeface="Poppins"/>
                <a:ea typeface="Poppins"/>
                <a:cs typeface="Poppins"/>
                <a:sym typeface="Poppins"/>
              </a:rPr>
              <a:t>Try </a:t>
            </a:r>
            <a:r>
              <a:rPr lang="en-US" sz="2000" dirty="0">
                <a:solidFill>
                  <a:srgbClr val="C00000"/>
                </a:solidFill>
                <a:latin typeface="Poppins"/>
                <a:ea typeface="Poppins"/>
                <a:cs typeface="Poppins"/>
                <a:sym typeface="Poppins"/>
              </a:rPr>
              <a:t>to defend and support </a:t>
            </a:r>
            <a:r>
              <a:rPr lang="en-US" sz="2000" dirty="0">
                <a:solidFill>
                  <a:srgbClr val="595959"/>
                </a:solidFill>
                <a:latin typeface="Poppins"/>
                <a:ea typeface="Poppins"/>
                <a:cs typeface="Poppins"/>
                <a:sym typeface="Poppins"/>
              </a:rPr>
              <a:t>them by what the two different servers will provide</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p:txBody>
      </p:sp>
      <p:sp>
        <p:nvSpPr>
          <p:cNvPr id="247" name="Google Shape;247;p8"/>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9"/>
          <p:cNvSpPr txBox="1"/>
          <p:nvPr/>
        </p:nvSpPr>
        <p:spPr>
          <a:xfrm>
            <a:off x="2090862" y="473741"/>
            <a:ext cx="799910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3F3F3F"/>
                </a:solidFill>
                <a:latin typeface="Poppins Medium"/>
                <a:ea typeface="Poppins Medium"/>
                <a:cs typeface="Poppins Medium"/>
                <a:sym typeface="Poppins Medium"/>
              </a:rPr>
              <a:t>What is an Assumption?</a:t>
            </a:r>
            <a:endParaRPr/>
          </a:p>
        </p:txBody>
      </p:sp>
      <p:sp>
        <p:nvSpPr>
          <p:cNvPr id="253" name="Google Shape;253;p9"/>
          <p:cNvSpPr/>
          <p:nvPr/>
        </p:nvSpPr>
        <p:spPr>
          <a:xfrm>
            <a:off x="1296168" y="1964511"/>
            <a:ext cx="9588495" cy="37856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595959"/>
              </a:buClr>
              <a:buSzPts val="2000"/>
              <a:buFont typeface="Arial"/>
              <a:buChar char="•"/>
            </a:pPr>
            <a:r>
              <a:rPr lang="en-US" sz="2000" dirty="0">
                <a:solidFill>
                  <a:srgbClr val="C00000"/>
                </a:solidFill>
                <a:latin typeface="Poppins"/>
                <a:ea typeface="Poppins"/>
                <a:cs typeface="Poppins"/>
                <a:sym typeface="Poppins"/>
              </a:rPr>
              <a:t>Taking something for granted when it needs further investigation</a:t>
            </a:r>
            <a:r>
              <a:rPr lang="en-US" sz="2000" dirty="0">
                <a:solidFill>
                  <a:srgbClr val="595959"/>
                </a:solidFill>
                <a:latin typeface="Poppins"/>
                <a:ea typeface="Poppins"/>
                <a:cs typeface="Poppins"/>
                <a:sym typeface="Poppins"/>
              </a:rPr>
              <a:t>, e.g.</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The robot could take orders and entertain customers by having a conversation with them </a:t>
            </a:r>
            <a:endParaRPr dirty="0"/>
          </a:p>
          <a:p>
            <a:pPr marL="800100" marR="0" lvl="1" indent="-342900" algn="just" rtl="0">
              <a:lnSpc>
                <a:spcPct val="150000"/>
              </a:lnSpc>
              <a:spcBef>
                <a:spcPts val="0"/>
              </a:spcBef>
              <a:spcAft>
                <a:spcPts val="0"/>
              </a:spcAft>
              <a:buClr>
                <a:srgbClr val="595959"/>
              </a:buClr>
              <a:buSzPts val="2000"/>
              <a:buFont typeface="Arial"/>
              <a:buChar char="•"/>
            </a:pPr>
            <a:r>
              <a:rPr lang="en-US" sz="2000" b="0" i="0" u="none" strike="noStrike" cap="none" dirty="0">
                <a:solidFill>
                  <a:srgbClr val="595959"/>
                </a:solidFill>
                <a:latin typeface="Poppins"/>
                <a:ea typeface="Poppins"/>
                <a:cs typeface="Poppins"/>
                <a:sym typeface="Poppins"/>
              </a:rPr>
              <a:t>The robot could make recommendations for different customers, such as restless children or fussy eaters </a:t>
            </a:r>
            <a:endParaRPr dirty="0"/>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a:p>
            <a:pPr marL="342900" marR="0" lvl="0" indent="-215900" algn="just" rtl="0">
              <a:lnSpc>
                <a:spcPct val="150000"/>
              </a:lnSpc>
              <a:spcBef>
                <a:spcPts val="0"/>
              </a:spcBef>
              <a:spcAft>
                <a:spcPts val="0"/>
              </a:spcAft>
              <a:buClr>
                <a:schemeClr val="dk1"/>
              </a:buClr>
              <a:buSzPts val="2000"/>
              <a:buFont typeface="Arial"/>
              <a:buNone/>
            </a:pPr>
            <a:endParaRPr sz="2000" dirty="0">
              <a:solidFill>
                <a:srgbClr val="595959"/>
              </a:solidFill>
              <a:latin typeface="Poppins"/>
              <a:ea typeface="Poppins"/>
              <a:cs typeface="Poppins"/>
              <a:sym typeface="Poppins"/>
            </a:endParaRPr>
          </a:p>
        </p:txBody>
      </p:sp>
      <p:sp>
        <p:nvSpPr>
          <p:cNvPr id="254" name="Google Shape;254;p9"/>
          <p:cNvSpPr txBox="1">
            <a:spLocks noGrp="1"/>
          </p:cNvSpPr>
          <p:nvPr>
            <p:ph type="sldNum" idx="12"/>
          </p:nvPr>
        </p:nvSpPr>
        <p:spPr>
          <a:xfrm>
            <a:off x="4718816" y="6433021"/>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PPT custom">
      <a:dk1>
        <a:srgbClr val="000000"/>
      </a:dk1>
      <a:lt1>
        <a:srgbClr val="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2850</Words>
  <Application>Microsoft Office PowerPoint</Application>
  <PresentationFormat>Widescreen</PresentationFormat>
  <Paragraphs>424</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Poppins</vt:lpstr>
      <vt:lpstr>Arial</vt:lpstr>
      <vt:lpstr>Calibri</vt:lpstr>
      <vt:lpstr>Poppins Medium</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NOR IDIANA BINTI HAMIDI</dc:creator>
  <cp:lastModifiedBy>SARINA BINTI SULAIMAN</cp:lastModifiedBy>
  <cp:revision>13</cp:revision>
  <dcterms:created xsi:type="dcterms:W3CDTF">2022-06-08T07:39:09Z</dcterms:created>
  <dcterms:modified xsi:type="dcterms:W3CDTF">2025-10-23T05:46:33Z</dcterms:modified>
</cp:coreProperties>
</file>